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481" r:id="rId3"/>
    <p:sldId id="449" r:id="rId4"/>
    <p:sldId id="477" r:id="rId5"/>
    <p:sldId id="507" r:id="rId6"/>
    <p:sldId id="392" r:id="rId7"/>
    <p:sldId id="491" r:id="rId8"/>
    <p:sldId id="484" r:id="rId9"/>
    <p:sldId id="485" r:id="rId10"/>
    <p:sldId id="486" r:id="rId11"/>
    <p:sldId id="487" r:id="rId12"/>
    <p:sldId id="495" r:id="rId13"/>
    <p:sldId id="492" r:id="rId14"/>
    <p:sldId id="493" r:id="rId15"/>
    <p:sldId id="510" r:id="rId16"/>
    <p:sldId id="450" r:id="rId17"/>
    <p:sldId id="482" r:id="rId18"/>
    <p:sldId id="456" r:id="rId19"/>
    <p:sldId id="461" r:id="rId20"/>
    <p:sldId id="466" r:id="rId21"/>
    <p:sldId id="502" r:id="rId22"/>
    <p:sldId id="503" r:id="rId23"/>
    <p:sldId id="504" r:id="rId24"/>
    <p:sldId id="506" r:id="rId25"/>
    <p:sldId id="464" r:id="rId26"/>
    <p:sldId id="467" r:id="rId27"/>
    <p:sldId id="476" r:id="rId28"/>
    <p:sldId id="474" r:id="rId29"/>
    <p:sldId id="513" r:id="rId30"/>
    <p:sldId id="514" r:id="rId31"/>
    <p:sldId id="515" r:id="rId32"/>
    <p:sldId id="516" r:id="rId33"/>
    <p:sldId id="508" r:id="rId34"/>
    <p:sldId id="517" r:id="rId35"/>
    <p:sldId id="468" r:id="rId36"/>
    <p:sldId id="473" r:id="rId37"/>
    <p:sldId id="472" r:id="rId38"/>
    <p:sldId id="469" r:id="rId39"/>
    <p:sldId id="263" r:id="rId40"/>
    <p:sldId id="265" r:id="rId41"/>
    <p:sldId id="261" r:id="rId42"/>
    <p:sldId id="259" r:id="rId43"/>
    <p:sldId id="270" r:id="rId44"/>
    <p:sldId id="511" r:id="rId45"/>
    <p:sldId id="470" r:id="rId46"/>
    <p:sldId id="512" r:id="rId47"/>
    <p:sldId id="509" r:id="rId48"/>
    <p:sldId id="483" r:id="rId49"/>
    <p:sldId id="471" r:id="rId50"/>
    <p:sldId id="463" r:id="rId51"/>
    <p:sldId id="490" r:id="rId52"/>
    <p:sldId id="505" r:id="rId53"/>
    <p:sldId id="47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93D9C6-031A-204F-8F8F-B678EC71101A}">
          <p14:sldIdLst>
            <p14:sldId id="256"/>
            <p14:sldId id="481"/>
            <p14:sldId id="449"/>
          </p14:sldIdLst>
        </p14:section>
        <p14:section name="Justification" id="{3F113A8D-BC03-5348-B990-6C2BAF1997DA}">
          <p14:sldIdLst>
            <p14:sldId id="477"/>
            <p14:sldId id="507"/>
            <p14:sldId id="392"/>
            <p14:sldId id="491"/>
          </p14:sldIdLst>
        </p14:section>
        <p14:section name="Physiology and Basic Epi" id="{80613A93-1913-B849-B8FA-544C7BADFB68}">
          <p14:sldIdLst>
            <p14:sldId id="484"/>
            <p14:sldId id="485"/>
            <p14:sldId id="486"/>
            <p14:sldId id="487"/>
            <p14:sldId id="495"/>
            <p14:sldId id="492"/>
            <p14:sldId id="493"/>
            <p14:sldId id="510"/>
            <p14:sldId id="450"/>
            <p14:sldId id="482"/>
            <p14:sldId id="456"/>
            <p14:sldId id="461"/>
          </p14:sldIdLst>
        </p14:section>
        <p14:section name="TrinetX study" id="{3A0C32DA-0CAB-EC43-A84C-2B74F98EE7E0}">
          <p14:sldIdLst>
            <p14:sldId id="466"/>
            <p14:sldId id="502"/>
            <p14:sldId id="503"/>
            <p14:sldId id="504"/>
            <p14:sldId id="506"/>
            <p14:sldId id="464"/>
            <p14:sldId id="467"/>
            <p14:sldId id="476"/>
            <p14:sldId id="474"/>
            <p14:sldId id="513"/>
            <p14:sldId id="514"/>
            <p14:sldId id="515"/>
            <p14:sldId id="516"/>
            <p14:sldId id="508"/>
            <p14:sldId id="517"/>
            <p14:sldId id="468"/>
            <p14:sldId id="473"/>
            <p14:sldId id="472"/>
            <p14:sldId id="469"/>
            <p14:sldId id="263"/>
            <p14:sldId id="265"/>
            <p14:sldId id="261"/>
            <p14:sldId id="259"/>
            <p14:sldId id="270"/>
            <p14:sldId id="511"/>
            <p14:sldId id="470"/>
            <p14:sldId id="512"/>
            <p14:sldId id="509"/>
            <p14:sldId id="483"/>
            <p14:sldId id="471"/>
          </p14:sldIdLst>
        </p14:section>
        <p14:section name="Future Studies" id="{A01FB03A-916F-4F46-83EB-A9B03C7ABE7A}">
          <p14:sldIdLst>
            <p14:sldId id="463"/>
            <p14:sldId id="490"/>
            <p14:sldId id="505"/>
            <p14:sldId id="4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0982"/>
  </p:normalViewPr>
  <p:slideViewPr>
    <p:cSldViewPr snapToGrid="0" snapToObjects="1">
      <p:cViewPr varScale="1">
        <p:scale>
          <a:sx n="90" d="100"/>
          <a:sy n="90" d="100"/>
        </p:scale>
        <p:origin x="328" y="192"/>
      </p:cViewPr>
      <p:guideLst/>
    </p:cSldViewPr>
  </p:slideViewPr>
  <p:notesTextViewPr>
    <p:cViewPr>
      <p:scale>
        <a:sx n="1" d="1"/>
        <a:sy n="1" d="1"/>
      </p:scale>
      <p:origin x="0" y="-192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Users/reblocke/Box/Residency%20Personal%20Files/Scholarly%20Work/Locke%20Research%20Projects/Presentations%20and%20Articles/Graphs%20for%20Hypercapnia-Hypoxemi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PaCO2</a:t>
            </a:r>
            <a:r>
              <a:rPr lang="en-US" sz="2400" baseline="0"/>
              <a:t> at which hypoxemia apparent with normal A-a gradient by age</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PaCO2 at 4500 ft</c:v>
          </c:tx>
          <c:spPr>
            <a:ln w="28575" cap="rnd">
              <a:solidFill>
                <a:schemeClr val="accent1"/>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Sheet1!$B$2:$B$10</c:f>
              <c:numCache>
                <c:formatCode>General</c:formatCode>
                <c:ptCount val="9"/>
                <c:pt idx="0">
                  <c:v>56.27</c:v>
                </c:pt>
                <c:pt idx="1">
                  <c:v>54.370000000000005</c:v>
                </c:pt>
                <c:pt idx="2">
                  <c:v>52.47</c:v>
                </c:pt>
                <c:pt idx="3">
                  <c:v>50.57</c:v>
                </c:pt>
                <c:pt idx="4">
                  <c:v>48.67</c:v>
                </c:pt>
                <c:pt idx="5">
                  <c:v>46.77</c:v>
                </c:pt>
                <c:pt idx="6">
                  <c:v>44.870000000000005</c:v>
                </c:pt>
                <c:pt idx="7">
                  <c:v>42.97</c:v>
                </c:pt>
                <c:pt idx="8">
                  <c:v>41.07</c:v>
                </c:pt>
              </c:numCache>
            </c:numRef>
          </c:val>
          <c:smooth val="0"/>
          <c:extLst>
            <c:ext xmlns:c16="http://schemas.microsoft.com/office/drawing/2014/chart" uri="{C3380CC4-5D6E-409C-BE32-E72D297353CC}">
              <c16:uniqueId val="{00000000-5FB2-8C46-A36E-F5F5A482529F}"/>
            </c:ext>
          </c:extLst>
        </c:ser>
        <c:ser>
          <c:idx val="1"/>
          <c:order val="1"/>
          <c:tx>
            <c:v>PaCO2 at Sea Level</c:v>
          </c:tx>
          <c:spPr>
            <a:ln w="28575" cap="rnd">
              <a:solidFill>
                <a:schemeClr val="accent2"/>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Sheet1!$C$2:$C$10</c:f>
              <c:numCache>
                <c:formatCode>General</c:formatCode>
                <c:ptCount val="9"/>
                <c:pt idx="0">
                  <c:v>74.05</c:v>
                </c:pt>
                <c:pt idx="1">
                  <c:v>72.150000000000006</c:v>
                </c:pt>
                <c:pt idx="2">
                  <c:v>70.25</c:v>
                </c:pt>
                <c:pt idx="3">
                  <c:v>68.350000000000009</c:v>
                </c:pt>
                <c:pt idx="4">
                  <c:v>66.45</c:v>
                </c:pt>
                <c:pt idx="5">
                  <c:v>64.55</c:v>
                </c:pt>
                <c:pt idx="6">
                  <c:v>62.650000000000006</c:v>
                </c:pt>
                <c:pt idx="7">
                  <c:v>60.75</c:v>
                </c:pt>
                <c:pt idx="8">
                  <c:v>58.85</c:v>
                </c:pt>
              </c:numCache>
            </c:numRef>
          </c:val>
          <c:smooth val="0"/>
          <c:extLst>
            <c:ext xmlns:c16="http://schemas.microsoft.com/office/drawing/2014/chart" uri="{C3380CC4-5D6E-409C-BE32-E72D297353CC}">
              <c16:uniqueId val="{00000001-5FB2-8C46-A36E-F5F5A482529F}"/>
            </c:ext>
          </c:extLst>
        </c:ser>
        <c:dLbls>
          <c:showLegendKey val="0"/>
          <c:showVal val="0"/>
          <c:showCatName val="0"/>
          <c:showSerName val="0"/>
          <c:showPercent val="0"/>
          <c:showBubbleSize val="0"/>
        </c:dLbls>
        <c:smooth val="0"/>
        <c:axId val="70877135"/>
        <c:axId val="66826063"/>
      </c:lineChart>
      <c:catAx>
        <c:axId val="7087713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Age (y)</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826063"/>
        <c:crosses val="autoZero"/>
        <c:auto val="1"/>
        <c:lblAlgn val="ctr"/>
        <c:lblOffset val="100"/>
        <c:noMultiLvlLbl val="0"/>
      </c:catAx>
      <c:valAx>
        <c:axId val="668260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PaCO2</a:t>
                </a:r>
                <a:r>
                  <a:rPr lang="en-US" sz="1800" baseline="0" dirty="0"/>
                  <a:t> that will result in hypoxemia (mmHg)</a:t>
                </a:r>
                <a:endParaRPr lang="en-US" sz="1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8771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0.43259</cdr:x>
      <cdr:y>0.65982</cdr:y>
    </cdr:from>
    <cdr:to>
      <cdr:x>0.96216</cdr:x>
      <cdr:y>0.80769</cdr:y>
    </cdr:to>
    <cdr:sp macro="" textlink="">
      <cdr:nvSpPr>
        <cdr:cNvPr id="2" name="Rectangle 1">
          <a:extLst xmlns:a="http://schemas.openxmlformats.org/drawingml/2006/main">
            <a:ext uri="{FF2B5EF4-FFF2-40B4-BE49-F238E27FC236}">
              <a16:creationId xmlns:a16="http://schemas.microsoft.com/office/drawing/2014/main" id="{9FF67964-8624-9444-A557-4D26C2ABD9FD}"/>
            </a:ext>
          </a:extLst>
        </cdr:cNvPr>
        <cdr:cNvSpPr/>
      </cdr:nvSpPr>
      <cdr:spPr>
        <a:xfrm xmlns:a="http://schemas.openxmlformats.org/drawingml/2006/main">
          <a:off x="4925587" y="4120102"/>
          <a:ext cx="6029739" cy="923330"/>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dirty="0"/>
        </a:p>
        <a:p xmlns:a="http://schemas.openxmlformats.org/drawingml/2006/main">
          <a:r>
            <a:rPr lang="en-US" b="1" dirty="0"/>
            <a:t>At 4500 ft: PaCO2 = 58.17 - 0.19 * Age</a:t>
          </a:r>
        </a:p>
        <a:p xmlns:a="http://schemas.openxmlformats.org/drawingml/2006/main">
          <a:r>
            <a:rPr lang="en-US" b="1" dirty="0"/>
            <a:t>At seal Level: PaCO2 = 75.95 – 0.19 * Age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E37B6-BD60-5046-A701-F40F6E452487}" type="datetimeFigureOut">
              <a:rPr lang="en-US" smtClean="0"/>
              <a:t>9/25/21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3053B-A881-D543-8AAA-D158F42589C3}" type="slidenum">
              <a:rPr lang="en-US" smtClean="0"/>
              <a:t>‹#›</a:t>
            </a:fld>
            <a:endParaRPr lang="en-US"/>
          </a:p>
        </p:txBody>
      </p:sp>
    </p:spTree>
    <p:extLst>
      <p:ext uri="{BB962C8B-B14F-4D97-AF65-F5344CB8AC3E}">
        <p14:creationId xmlns:p14="http://schemas.microsoft.com/office/powerpoint/2010/main" val="45866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med.ncbi.nlm.nih.gov/2550395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ink.springer.com/content/pdf/10.1007/s00408-019-00300-w.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journals.physiology.org/doi/full/10.1152/japplphysiol.00809.2003#REF9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nk.springer.com/content/pdf/10.1007/s00408-019-00300-w.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1</a:t>
            </a:fld>
            <a:endParaRPr lang="en-US"/>
          </a:p>
        </p:txBody>
      </p:sp>
    </p:spTree>
    <p:extLst>
      <p:ext uri="{BB962C8B-B14F-4D97-AF65-F5344CB8AC3E}">
        <p14:creationId xmlns:p14="http://schemas.microsoft.com/office/powerpoint/2010/main" val="264221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Kane SP. Loop Diuretic, </a:t>
            </a:r>
            <a:r>
              <a:rPr lang="en-US" sz="1200" b="0" i="0" kern="1200" dirty="0" err="1">
                <a:solidFill>
                  <a:schemeClr val="tx1"/>
                </a:solidFill>
                <a:effectLst/>
                <a:latin typeface="+mn-lt"/>
                <a:ea typeface="+mn-ea"/>
                <a:cs typeface="+mn-cs"/>
              </a:rPr>
              <a:t>ClinCalc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DrugStats</a:t>
            </a:r>
            <a:r>
              <a:rPr lang="en-US" sz="1200" b="0" i="0" kern="1200" dirty="0">
                <a:solidFill>
                  <a:schemeClr val="tx1"/>
                </a:solidFill>
                <a:effectLst/>
                <a:latin typeface="+mn-lt"/>
                <a:ea typeface="+mn-ea"/>
                <a:cs typeface="+mn-cs"/>
              </a:rPr>
              <a:t> Database, Version 2021.10. </a:t>
            </a:r>
            <a:r>
              <a:rPr lang="en-US" sz="1200" b="0" i="0" kern="1200" dirty="0" err="1">
                <a:solidFill>
                  <a:schemeClr val="tx1"/>
                </a:solidFill>
                <a:effectLst/>
                <a:latin typeface="+mn-lt"/>
                <a:ea typeface="+mn-ea"/>
                <a:cs typeface="+mn-cs"/>
              </a:rPr>
              <a:t>ClinCalc</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rPr>
              <a:t>https://</a:t>
            </a:r>
            <a:r>
              <a:rPr lang="en-US" sz="1200" b="0" i="0" u="sng" kern="1200" dirty="0" err="1">
                <a:solidFill>
                  <a:schemeClr val="tx1"/>
                </a:solidFill>
                <a:effectLst/>
                <a:latin typeface="+mn-lt"/>
                <a:ea typeface="+mn-ea"/>
                <a:cs typeface="+mn-cs"/>
              </a:rPr>
              <a:t>clincalc.com</a:t>
            </a:r>
            <a:r>
              <a:rPr lang="en-US" sz="1200" b="0" i="0" u="sng" kern="1200" dirty="0">
                <a:solidFill>
                  <a:schemeClr val="tx1"/>
                </a:solidFill>
                <a:effectLst/>
                <a:latin typeface="+mn-lt"/>
                <a:ea typeface="+mn-ea"/>
                <a:cs typeface="+mn-cs"/>
              </a:rPr>
              <a:t>/</a:t>
            </a:r>
            <a:r>
              <a:rPr lang="en-US" sz="1200" b="0" i="0" u="sng" kern="1200" dirty="0" err="1">
                <a:solidFill>
                  <a:schemeClr val="tx1"/>
                </a:solidFill>
                <a:effectLst/>
                <a:latin typeface="+mn-lt"/>
                <a:ea typeface="+mn-ea"/>
                <a:cs typeface="+mn-cs"/>
              </a:rPr>
              <a:t>DrugStats</a:t>
            </a:r>
            <a:r>
              <a:rPr lang="en-US" sz="1200" b="0" i="0" u="sng" kern="1200" dirty="0">
                <a:solidFill>
                  <a:schemeClr val="tx1"/>
                </a:solidFill>
                <a:effectLst/>
                <a:latin typeface="+mn-lt"/>
                <a:ea typeface="+mn-ea"/>
                <a:cs typeface="+mn-cs"/>
              </a:rPr>
              <a:t>/Drugs/</a:t>
            </a:r>
            <a:r>
              <a:rPr lang="en-US" sz="1200" b="0" i="0" u="sng" kern="1200" dirty="0" err="1">
                <a:solidFill>
                  <a:schemeClr val="tx1"/>
                </a:solidFill>
                <a:effectLst/>
                <a:latin typeface="+mn-lt"/>
                <a:ea typeface="+mn-ea"/>
                <a:cs typeface="+mn-cs"/>
              </a:rPr>
              <a:t>LoopDiuretic</a:t>
            </a:r>
            <a:r>
              <a:rPr lang="en-US" sz="1200" b="0" i="0" kern="1200" dirty="0">
                <a:solidFill>
                  <a:schemeClr val="tx1"/>
                </a:solidFill>
                <a:effectLst/>
                <a:latin typeface="+mn-lt"/>
                <a:ea typeface="+mn-ea"/>
                <a:cs typeface="+mn-cs"/>
              </a:rPr>
              <a:t>. Updated September 15, 2021. Accessed September 21, 2021.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Multimorbidity - https://</a:t>
            </a:r>
            <a:r>
              <a:rPr lang="en-US" sz="1200" b="0" i="0" kern="1200" dirty="0" err="1">
                <a:solidFill>
                  <a:schemeClr val="tx1"/>
                </a:solidFill>
                <a:effectLst/>
                <a:latin typeface="+mn-lt"/>
                <a:ea typeface="+mn-ea"/>
                <a:cs typeface="+mn-cs"/>
              </a:rPr>
              <a:t>www.jabfm.org</a:t>
            </a:r>
            <a:r>
              <a:rPr lang="en-US" sz="1200" b="0" i="0" kern="1200" dirty="0">
                <a:solidFill>
                  <a:schemeClr val="tx1"/>
                </a:solidFill>
                <a:effectLst/>
                <a:latin typeface="+mn-lt"/>
                <a:ea typeface="+mn-ea"/>
                <a:cs typeface="+mn-cs"/>
              </a:rPr>
              <a:t>/content/31/4/503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Multimorbidity – 2 or more chronic conditions</a:t>
            </a:r>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11</a:t>
            </a:fld>
            <a:endParaRPr lang="en-US"/>
          </a:p>
        </p:txBody>
      </p:sp>
    </p:spTree>
    <p:extLst>
      <p:ext uri="{BB962C8B-B14F-4D97-AF65-F5344CB8AC3E}">
        <p14:creationId xmlns:p14="http://schemas.microsoft.com/office/powerpoint/2010/main" val="220518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Admitted to ICU to 1 ICU in Tunisia 2015-2018, PaCO2 &gt; 6kpa = 45 mmHg, pH &lt; 7.35. No prior OSA syndrome diagnosis.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the point that the reverse probabilities are difficult to reason about: likelihood of a given person with OSA needing ICU care? Low. Likelihood of a given person needing ICU care having OSA? High (if that ~50% study is to be believed, severe OSA = at least 10 fold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50% beyond the treatment threshold for CPAP?</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12</a:t>
            </a:fld>
            <a:endParaRPr lang="en-US"/>
          </a:p>
        </p:txBody>
      </p:sp>
    </p:spTree>
    <p:extLst>
      <p:ext uri="{BB962C8B-B14F-4D97-AF65-F5344CB8AC3E}">
        <p14:creationId xmlns:p14="http://schemas.microsoft.com/office/powerpoint/2010/main" val="1787325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people who have compensated hypercapnia have CHF than COPD!</a:t>
            </a:r>
          </a:p>
        </p:txBody>
      </p:sp>
      <p:sp>
        <p:nvSpPr>
          <p:cNvPr id="4" name="Slide Number Placeholder 3"/>
          <p:cNvSpPr>
            <a:spLocks noGrp="1"/>
          </p:cNvSpPr>
          <p:nvPr>
            <p:ph type="sldNum" sz="quarter" idx="5"/>
          </p:nvPr>
        </p:nvSpPr>
        <p:spPr/>
        <p:txBody>
          <a:bodyPr/>
          <a:lstStyle/>
          <a:p>
            <a:fld id="{6741A61A-74B6-D548-8F66-DDC3192B23D6}" type="slidenum">
              <a:rPr lang="en-US" smtClean="0"/>
              <a:t>13</a:t>
            </a:fld>
            <a:endParaRPr lang="en-US"/>
          </a:p>
        </p:txBody>
      </p:sp>
    </p:spTree>
    <p:extLst>
      <p:ext uri="{BB962C8B-B14F-4D97-AF65-F5344CB8AC3E}">
        <p14:creationId xmlns:p14="http://schemas.microsoft.com/office/powerpoint/2010/main" val="3789014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risk of hypercapnia given that you have CHF &gt; risk of hypercapnia given you have COPD or OSA</a:t>
            </a:r>
          </a:p>
          <a:p>
            <a:endParaRPr lang="en-US" dirty="0"/>
          </a:p>
          <a:p>
            <a:r>
              <a:rPr lang="en-US" dirty="0"/>
              <a:t>CHF = https://</a:t>
            </a:r>
            <a:r>
              <a:rPr lang="en-US" dirty="0" err="1"/>
              <a:t>pubmed.ncbi.nlm.nih.gov</a:t>
            </a:r>
            <a:r>
              <a:rPr lang="en-US" dirty="0"/>
              <a:t>/31992061/</a:t>
            </a:r>
          </a:p>
          <a:p>
            <a:r>
              <a:rPr lang="en-US" dirty="0"/>
              <a:t>COPD = https://</a:t>
            </a:r>
            <a:r>
              <a:rPr lang="en-US" dirty="0" err="1"/>
              <a:t>pubmed.ncbi.nlm.nih.gov</a:t>
            </a:r>
            <a:r>
              <a:rPr lang="en-US" dirty="0"/>
              <a:t>/23169314/</a:t>
            </a:r>
          </a:p>
          <a:p>
            <a:r>
              <a:rPr lang="en-US" dirty="0"/>
              <a:t>OSA = https://</a:t>
            </a:r>
            <a:r>
              <a:rPr lang="en-US" dirty="0" err="1"/>
              <a:t>pubmed.ncbi.nlm.nih.gov</a:t>
            </a:r>
            <a:r>
              <a:rPr lang="en-US" dirty="0"/>
              <a:t>/8464434/</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a:t>
            </a:fld>
            <a:endParaRPr lang="en-US"/>
          </a:p>
        </p:txBody>
      </p:sp>
    </p:spTree>
    <p:extLst>
      <p:ext uri="{BB962C8B-B14F-4D97-AF65-F5344CB8AC3E}">
        <p14:creationId xmlns:p14="http://schemas.microsoft.com/office/powerpoint/2010/main" val="198008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15</a:t>
            </a:fld>
            <a:endParaRPr lang="en-US"/>
          </a:p>
        </p:txBody>
      </p:sp>
    </p:spTree>
    <p:extLst>
      <p:ext uri="{BB962C8B-B14F-4D97-AF65-F5344CB8AC3E}">
        <p14:creationId xmlns:p14="http://schemas.microsoft.com/office/powerpoint/2010/main" val="2163896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 about the two ways patients are identified (ICU, vs sleep/</a:t>
            </a:r>
            <a:r>
              <a:rPr lang="en-US" sz="1200" kern="1200" dirty="0" err="1">
                <a:solidFill>
                  <a:schemeClr val="tx1"/>
                </a:solidFill>
                <a:effectLst/>
                <a:latin typeface="+mn-lt"/>
                <a:ea typeface="+mn-ea"/>
                <a:cs typeface="+mn-cs"/>
              </a:rPr>
              <a:t>pulm</a:t>
            </a:r>
            <a:r>
              <a:rPr lang="en-US" sz="1200" kern="1200" dirty="0">
                <a:solidFill>
                  <a:schemeClr val="tx1"/>
                </a:solidFill>
                <a:effectLst/>
                <a:latin typeface="+mn-lt"/>
                <a:ea typeface="+mn-ea"/>
                <a:cs typeface="+mn-cs"/>
              </a:rPr>
              <a:t>) and their difference</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16</a:t>
            </a:fld>
            <a:endParaRPr lang="en-US"/>
          </a:p>
        </p:txBody>
      </p:sp>
    </p:spTree>
    <p:extLst>
      <p:ext uri="{BB962C8B-B14F-4D97-AF65-F5344CB8AC3E}">
        <p14:creationId xmlns:p14="http://schemas.microsoft.com/office/powerpoint/2010/main" val="165440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COPD https://</a:t>
            </a:r>
            <a:r>
              <a:rPr lang="en-US" dirty="0" err="1"/>
              <a:t>www.atsjournals.org</a:t>
            </a:r>
            <a:r>
              <a:rPr lang="en-US" dirty="0"/>
              <a:t>/</a:t>
            </a:r>
            <a:r>
              <a:rPr lang="en-US" dirty="0" err="1"/>
              <a:t>doi</a:t>
            </a:r>
            <a:r>
              <a:rPr lang="en-US" dirty="0"/>
              <a:t>/full/10.1164/rccm.202006-2382ST</a:t>
            </a:r>
          </a:p>
          <a:p>
            <a:r>
              <a:rPr lang="en-US" dirty="0"/>
              <a:t>OHS: https://</a:t>
            </a:r>
            <a:r>
              <a:rPr lang="en-US" dirty="0" err="1"/>
              <a:t>pubmed.ncbi.nlm.nih.gov</a:t>
            </a:r>
            <a:r>
              <a:rPr lang="en-US" dirty="0"/>
              <a:t>/31726017/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Neuromuscular and chest D/O </a:t>
            </a:r>
            <a:r>
              <a:rPr lang="en-US" dirty="0">
                <a:hlinkClick r:id="rId3"/>
              </a:rPr>
              <a:t>https://pubmed.ncbi.nlm.nih.gov/25503955/</a:t>
            </a:r>
            <a:endParaRPr lang="en-US" dirty="0"/>
          </a:p>
          <a:p>
            <a:endParaRPr lang="en-US" dirty="0"/>
          </a:p>
          <a:p>
            <a:r>
              <a:rPr lang="en-US" dirty="0"/>
              <a:t>https://</a:t>
            </a:r>
            <a:r>
              <a:rPr lang="en-US" dirty="0" err="1"/>
              <a:t>document.resmed.com</a:t>
            </a:r>
            <a:r>
              <a:rPr lang="en-US" dirty="0"/>
              <a:t>/documents/articles/1010293_RAD_Guidelines.pdf</a:t>
            </a:r>
          </a:p>
          <a:p>
            <a:endParaRPr lang="en-US" dirty="0"/>
          </a:p>
          <a:p>
            <a:pPr marL="228600" indent="-228600">
              <a:buAutoNum type="arabicPeriod"/>
            </a:pPr>
            <a:r>
              <a:rPr lang="en-US" dirty="0"/>
              <a:t>What percentage of people who come in to the ICU meet those criteria?</a:t>
            </a:r>
          </a:p>
          <a:p>
            <a:pPr marL="228600" indent="-228600">
              <a:buAutoNum type="arabicPeriod" startAt="2"/>
            </a:pPr>
            <a:r>
              <a:rPr lang="en-US" dirty="0"/>
              <a:t>Logistical problems: how many people get assessed if they do?</a:t>
            </a:r>
          </a:p>
          <a:p>
            <a:pPr marL="228600" indent="-228600">
              <a:buAutoNum type="arabicPeriod" startAt="2"/>
            </a:pPr>
            <a:r>
              <a:rPr lang="en-US" dirty="0"/>
              <a:t>What other options are there? Pharm, etc. </a:t>
            </a:r>
          </a:p>
          <a:p>
            <a:pPr marL="228600" indent="-228600">
              <a:buAutoNum type="arabicPeriod" startAt="2"/>
            </a:pPr>
            <a:endParaRPr lang="en-US" dirty="0"/>
          </a:p>
          <a:p>
            <a:endParaRPr lang="en-US" dirty="0"/>
          </a:p>
          <a:p>
            <a:endParaRPr lang="en-US" dirty="0"/>
          </a:p>
          <a:p>
            <a:r>
              <a:rPr lang="en-US" dirty="0"/>
              <a:t>GDMT</a:t>
            </a:r>
          </a:p>
          <a:p>
            <a:endParaRPr lang="en-US" dirty="0"/>
          </a:p>
          <a:p>
            <a:r>
              <a:rPr lang="en-US" dirty="0"/>
              <a:t>Compare to decompensated heart failure or decompensated heart failure</a:t>
            </a:r>
          </a:p>
          <a:p>
            <a:endParaRPr lang="en-US" dirty="0"/>
          </a:p>
          <a:p>
            <a:r>
              <a:rPr lang="en-US" dirty="0"/>
              <a:t>In a way, this is decompensated pulmonary failure. </a:t>
            </a:r>
          </a:p>
        </p:txBody>
      </p:sp>
      <p:sp>
        <p:nvSpPr>
          <p:cNvPr id="4" name="Slide Number Placeholder 3"/>
          <p:cNvSpPr>
            <a:spLocks noGrp="1"/>
          </p:cNvSpPr>
          <p:nvPr>
            <p:ph type="sldNum" sz="quarter" idx="5"/>
          </p:nvPr>
        </p:nvSpPr>
        <p:spPr/>
        <p:txBody>
          <a:bodyPr/>
          <a:lstStyle/>
          <a:p>
            <a:fld id="{1EC3053B-A881-D543-8AAA-D158F42589C3}" type="slidenum">
              <a:rPr lang="en-US" smtClean="0"/>
              <a:t>17</a:t>
            </a:fld>
            <a:endParaRPr lang="en-US"/>
          </a:p>
        </p:txBody>
      </p:sp>
    </p:spTree>
    <p:extLst>
      <p:ext uri="{BB962C8B-B14F-4D97-AF65-F5344CB8AC3E}">
        <p14:creationId xmlns:p14="http://schemas.microsoft.com/office/powerpoint/2010/main" val="683246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 is to impact the OUTPATIENT management of these patient who present as INPATIENT</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19</a:t>
            </a:fld>
            <a:endParaRPr lang="en-US"/>
          </a:p>
        </p:txBody>
      </p:sp>
    </p:spTree>
    <p:extLst>
      <p:ext uri="{BB962C8B-B14F-4D97-AF65-F5344CB8AC3E}">
        <p14:creationId xmlns:p14="http://schemas.microsoft.com/office/powerpoint/2010/main" val="477197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20</a:t>
            </a:fld>
            <a:endParaRPr lang="en-US"/>
          </a:p>
        </p:txBody>
      </p:sp>
    </p:spTree>
    <p:extLst>
      <p:ext uri="{BB962C8B-B14F-4D97-AF65-F5344CB8AC3E}">
        <p14:creationId xmlns:p14="http://schemas.microsoft.com/office/powerpoint/2010/main" val="301368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ICD 10 diagnostic codes [J96.02 (acute HRF), J96.22 (acute and chronic respiratory failure with hypercapnia), J96.92 (respiratory failure </a:t>
            </a:r>
            <a:r>
              <a:rPr lang="en-US" dirty="0" err="1"/>
              <a:t>unspecifed</a:t>
            </a:r>
            <a:r>
              <a:rPr lang="en-US" dirty="0"/>
              <a:t> with hypercapnia), J96.12 (chronic respiratory failure with hypercapnia), E66.2 (morbid obesity with hypoventilation)]</a:t>
            </a:r>
          </a:p>
          <a:p>
            <a:endParaRPr lang="en-US" dirty="0"/>
          </a:p>
          <a:p>
            <a:endParaRPr lang="en-US" dirty="0"/>
          </a:p>
          <a:p>
            <a:r>
              <a:rPr lang="en-US" dirty="0">
                <a:hlinkClick r:id="rId3"/>
              </a:rPr>
              <a:t>https://link.springer.com/content/pdf/10.1007/s00408-019-00300-w.pdf</a:t>
            </a:r>
            <a:r>
              <a:rPr lang="en-US" dirty="0"/>
              <a:t> UVM</a:t>
            </a:r>
          </a:p>
          <a:p>
            <a:r>
              <a:rPr lang="en-US" dirty="0"/>
              <a:t>202 patients admitted with acute </a:t>
            </a:r>
            <a:r>
              <a:rPr lang="en-US" dirty="0" err="1"/>
              <a:t>hypercapneic</a:t>
            </a:r>
            <a:r>
              <a:rPr lang="en-US" dirty="0"/>
              <a:t> resp failure</a:t>
            </a:r>
          </a:p>
          <a:p>
            <a:pPr lvl="1"/>
            <a:r>
              <a:rPr lang="en-US" dirty="0"/>
              <a:t>Identified by ICD code.</a:t>
            </a:r>
            <a:r>
              <a:rPr lang="en-US" b="1" dirty="0"/>
              <a:t> </a:t>
            </a:r>
          </a:p>
          <a:p>
            <a:pPr lvl="1"/>
            <a:r>
              <a:rPr lang="en-US" dirty="0" err="1"/>
              <a:t>Comorbs</a:t>
            </a:r>
            <a:r>
              <a:rPr lang="en-US" dirty="0"/>
              <a:t>: 29% CHF, 24% OSA, 6% OHS, 46% COPD, 10% Asthma</a:t>
            </a:r>
          </a:p>
          <a:p>
            <a:pPr lvl="1"/>
            <a:r>
              <a:rPr lang="en-US" dirty="0"/>
              <a:t>Admission reason: 50% resp failure, 11% pneumonia, 23% AECOPD, 5% overdose, 12% sepsis, 29% cardiac disease</a:t>
            </a:r>
          </a:p>
          <a:p>
            <a:pPr lvl="1"/>
            <a:r>
              <a:rPr lang="en-US" dirty="0"/>
              <a:t>23% readmission within 30 days; higher with peripheral vascular disease, active smoking, ILD and Bronchiectasis; increased with compensation (bicarb 40-49 vs 20-29)</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a:t>
            </a:fld>
            <a:endParaRPr lang="en-US"/>
          </a:p>
        </p:txBody>
      </p:sp>
    </p:spTree>
    <p:extLst>
      <p:ext uri="{BB962C8B-B14F-4D97-AF65-F5344CB8AC3E}">
        <p14:creationId xmlns:p14="http://schemas.microsoft.com/office/powerpoint/2010/main" val="421145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a:t>
            </a:fld>
            <a:endParaRPr lang="en-US"/>
          </a:p>
        </p:txBody>
      </p:sp>
    </p:spTree>
    <p:extLst>
      <p:ext uri="{BB962C8B-B14F-4D97-AF65-F5344CB8AC3E}">
        <p14:creationId xmlns:p14="http://schemas.microsoft.com/office/powerpoint/2010/main" val="2027532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Admitted to ICU to 1 ICU in Tunisia 2015-2018, PaCO2 &gt; 6kpa = 45 mmHg, pH &lt; 7.35. No prior OSA syndrome diagnosis.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the point that the reverse probabilities are difficult to reason about: likelihood of a given person with OSA needing ICU care? Low. Likelihood of a given person needing ICU care having OSA? High (if that ~50% study is to be believed, severe OSA = at least 10 fold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50% beyond the treatment threshold for CPAP?</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22</a:t>
            </a:fld>
            <a:endParaRPr lang="en-US"/>
          </a:p>
        </p:txBody>
      </p:sp>
    </p:spTree>
    <p:extLst>
      <p:ext uri="{BB962C8B-B14F-4D97-AF65-F5344CB8AC3E}">
        <p14:creationId xmlns:p14="http://schemas.microsoft.com/office/powerpoint/2010/main" val="213473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people who have compensated hypercapnia have CHF than COPD!</a:t>
            </a:r>
          </a:p>
        </p:txBody>
      </p:sp>
      <p:sp>
        <p:nvSpPr>
          <p:cNvPr id="4" name="Slide Number Placeholder 3"/>
          <p:cNvSpPr>
            <a:spLocks noGrp="1"/>
          </p:cNvSpPr>
          <p:nvPr>
            <p:ph type="sldNum" sz="quarter" idx="5"/>
          </p:nvPr>
        </p:nvSpPr>
        <p:spPr/>
        <p:txBody>
          <a:bodyPr/>
          <a:lstStyle/>
          <a:p>
            <a:fld id="{6741A61A-74B6-D548-8F66-DDC3192B23D6}" type="slidenum">
              <a:rPr lang="en-US" smtClean="0"/>
              <a:t>23</a:t>
            </a:fld>
            <a:endParaRPr lang="en-US"/>
          </a:p>
        </p:txBody>
      </p:sp>
    </p:spTree>
    <p:extLst>
      <p:ext uri="{BB962C8B-B14F-4D97-AF65-F5344CB8AC3E}">
        <p14:creationId xmlns:p14="http://schemas.microsoft.com/office/powerpoint/2010/main" val="2752186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N=78 patients, consecutive; 1 center Geneva, 2012. Recruited at ICU discharge after surviving: primary </a:t>
            </a:r>
            <a:r>
              <a:rPr lang="en-US" sz="1200" b="1" i="0" u="none" strike="noStrike" kern="1200" dirty="0">
                <a:solidFill>
                  <a:schemeClr val="tx1"/>
                </a:solidFill>
                <a:effectLst/>
                <a:latin typeface="+mn-lt"/>
                <a:ea typeface="+mn-ea"/>
                <a:cs typeface="+mn-cs"/>
              </a:rPr>
              <a:t>admission for Resp failure, PaCO2 over 6.3 </a:t>
            </a:r>
            <a:r>
              <a:rPr lang="en-US" sz="1200" b="1" i="0" u="none" strike="noStrike" kern="1200" dirty="0" err="1">
                <a:solidFill>
                  <a:schemeClr val="tx1"/>
                </a:solidFill>
                <a:effectLst/>
                <a:latin typeface="+mn-lt"/>
                <a:ea typeface="+mn-ea"/>
                <a:cs typeface="+mn-cs"/>
              </a:rPr>
              <a:t>kpa</a:t>
            </a:r>
            <a:r>
              <a:rPr lang="en-US" sz="1200" b="1" i="0" u="none" strike="noStrike" kern="1200" dirty="0">
                <a:solidFill>
                  <a:schemeClr val="tx1"/>
                </a:solidFill>
                <a:effectLst/>
                <a:latin typeface="+mn-lt"/>
                <a:ea typeface="+mn-ea"/>
                <a:cs typeface="+mn-cs"/>
              </a:rPr>
              <a:t> and requiring invasive or NIV</a:t>
            </a:r>
            <a:r>
              <a:rPr lang="en-US" sz="1200" b="0" i="0" u="none" strike="noStrike" kern="1200" dirty="0">
                <a:solidFill>
                  <a:schemeClr val="tx1"/>
                </a:solidFill>
                <a:effectLst/>
                <a:latin typeface="+mn-lt"/>
                <a:ea typeface="+mn-ea"/>
                <a:cs typeface="+mn-cs"/>
              </a:rPr>
              <a:t>. Exclude NM </a:t>
            </a:r>
            <a:r>
              <a:rPr lang="en-US" sz="1200" b="0" i="0" u="none" strike="noStrike" kern="1200" dirty="0" err="1">
                <a:solidFill>
                  <a:schemeClr val="tx1"/>
                </a:solidFill>
                <a:effectLst/>
                <a:latin typeface="+mn-lt"/>
                <a:ea typeface="+mn-ea"/>
                <a:cs typeface="+mn-cs"/>
              </a:rPr>
              <a:t>dz</a:t>
            </a:r>
            <a:r>
              <a:rPr lang="en-US" sz="1200" b="0" i="0" u="none" strike="noStrike" kern="1200" dirty="0">
                <a:solidFill>
                  <a:schemeClr val="tx1"/>
                </a:solidFill>
                <a:effectLst/>
                <a:latin typeface="+mn-lt"/>
                <a:ea typeface="+mn-ea"/>
                <a:cs typeface="+mn-cs"/>
              </a:rPr>
              <a:t>, iatrogenic, or with persisting confusion</a:t>
            </a:r>
            <a:r>
              <a:rPr lang="en-US" dirty="0"/>
              <a:t> </a:t>
            </a:r>
          </a:p>
          <a:p>
            <a:endParaRPr lang="en-US" dirty="0"/>
          </a:p>
          <a:p>
            <a:r>
              <a:rPr lang="en-US" dirty="0"/>
              <a:t>21% had been hospitalized in the last </a:t>
            </a:r>
            <a:r>
              <a:rPr lang="en-US" dirty="0" err="1"/>
              <a:t>yr</a:t>
            </a:r>
            <a:r>
              <a:rPr lang="en-US" dirty="0"/>
              <a:t> for resp failure. 67% had COPD. 81 percent of patients without COPD were obese. 29% had OSA known (mostly untreated); 66% of those tested had mod-severe OSA. 51% had COPD&amp;OSA. 44% had </a:t>
            </a:r>
            <a:r>
              <a:rPr lang="en-US" dirty="0" err="1"/>
              <a:t>HFpEF</a:t>
            </a:r>
            <a:r>
              <a:rPr lang="en-US" dirty="0"/>
              <a:t>, ~16%ish had </a:t>
            </a:r>
            <a:r>
              <a:rPr lang="en-US" dirty="0" err="1"/>
              <a:t>pHTN</a:t>
            </a:r>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24</a:t>
            </a:fld>
            <a:endParaRPr lang="en-US"/>
          </a:p>
        </p:txBody>
      </p:sp>
    </p:spTree>
    <p:extLst>
      <p:ext uri="{BB962C8B-B14F-4D97-AF65-F5344CB8AC3E}">
        <p14:creationId xmlns:p14="http://schemas.microsoft.com/office/powerpoint/2010/main" val="2241471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Will discuss why not Se and </a:t>
            </a:r>
            <a:r>
              <a:rPr lang="en-US" sz="1200" kern="1200" dirty="0" err="1">
                <a:solidFill>
                  <a:schemeClr val="tx1"/>
                </a:solidFill>
                <a:effectLst/>
                <a:latin typeface="+mn-lt"/>
                <a:ea typeface="+mn-ea"/>
                <a:cs typeface="+mn-cs"/>
              </a:rPr>
              <a:t>Sp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Will discuss why blood gas taken as a reference standard.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Hypothesis 2: The distribution of age, ethnicity, BMI, </a:t>
            </a:r>
            <a:r>
              <a:rPr lang="en-US" sz="1200" kern="1200" dirty="0" err="1">
                <a:solidFill>
                  <a:schemeClr val="tx1"/>
                </a:solidFill>
                <a:effectLst/>
                <a:latin typeface="+mn-lt"/>
                <a:ea typeface="+mn-ea"/>
                <a:cs typeface="+mn-cs"/>
              </a:rPr>
              <a:t>Elixhauser</a:t>
            </a:r>
            <a:r>
              <a:rPr lang="en-US" sz="1200" kern="1200" dirty="0">
                <a:solidFill>
                  <a:schemeClr val="tx1"/>
                </a:solidFill>
                <a:effectLst/>
                <a:latin typeface="+mn-lt"/>
                <a:ea typeface="+mn-ea"/>
                <a:cs typeface="+mn-cs"/>
              </a:rPr>
              <a:t> comorbidity score, and frequency of coexisting diagnoses (OSA, opiate use disorder, COPD, CHF, and neuromuscular disease) will differ between the cohorts identified by each method.</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25</a:t>
            </a:fld>
            <a:endParaRPr lang="en-US"/>
          </a:p>
        </p:txBody>
      </p:sp>
    </p:spTree>
    <p:extLst>
      <p:ext uri="{BB962C8B-B14F-4D97-AF65-F5344CB8AC3E}">
        <p14:creationId xmlns:p14="http://schemas.microsoft.com/office/powerpoint/2010/main" val="223850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26</a:t>
            </a:fld>
            <a:endParaRPr lang="en-US"/>
          </a:p>
        </p:txBody>
      </p:sp>
    </p:spTree>
    <p:extLst>
      <p:ext uri="{BB962C8B-B14F-4D97-AF65-F5344CB8AC3E}">
        <p14:creationId xmlns:p14="http://schemas.microsoft.com/office/powerpoint/2010/main" val="437158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27</a:t>
            </a:fld>
            <a:endParaRPr lang="en-US"/>
          </a:p>
        </p:txBody>
      </p:sp>
    </p:spTree>
    <p:extLst>
      <p:ext uri="{BB962C8B-B14F-4D97-AF65-F5344CB8AC3E}">
        <p14:creationId xmlns:p14="http://schemas.microsoft.com/office/powerpoint/2010/main" val="819406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28</a:t>
            </a:fld>
            <a:endParaRPr lang="en-US"/>
          </a:p>
        </p:txBody>
      </p:sp>
    </p:spTree>
    <p:extLst>
      <p:ext uri="{BB962C8B-B14F-4D97-AF65-F5344CB8AC3E}">
        <p14:creationId xmlns:p14="http://schemas.microsoft.com/office/powerpoint/2010/main" val="2942815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29</a:t>
            </a:fld>
            <a:endParaRPr lang="en-US"/>
          </a:p>
        </p:txBody>
      </p:sp>
    </p:spTree>
    <p:extLst>
      <p:ext uri="{BB962C8B-B14F-4D97-AF65-F5344CB8AC3E}">
        <p14:creationId xmlns:p14="http://schemas.microsoft.com/office/powerpoint/2010/main" val="2359918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31</a:t>
            </a:fld>
            <a:endParaRPr lang="en-US"/>
          </a:p>
        </p:txBody>
      </p:sp>
    </p:spTree>
    <p:extLst>
      <p:ext uri="{BB962C8B-B14F-4D97-AF65-F5344CB8AC3E}">
        <p14:creationId xmlns:p14="http://schemas.microsoft.com/office/powerpoint/2010/main" val="2595204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32</a:t>
            </a:fld>
            <a:endParaRPr lang="en-US"/>
          </a:p>
        </p:txBody>
      </p:sp>
    </p:spTree>
    <p:extLst>
      <p:ext uri="{BB962C8B-B14F-4D97-AF65-F5344CB8AC3E}">
        <p14:creationId xmlns:p14="http://schemas.microsoft.com/office/powerpoint/2010/main" val="201461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 retool these with minimization of physiology</a:t>
            </a:r>
          </a:p>
        </p:txBody>
      </p:sp>
      <p:sp>
        <p:nvSpPr>
          <p:cNvPr id="4" name="Slide Number Placeholder 3"/>
          <p:cNvSpPr>
            <a:spLocks noGrp="1"/>
          </p:cNvSpPr>
          <p:nvPr>
            <p:ph type="sldNum" sz="quarter" idx="5"/>
          </p:nvPr>
        </p:nvSpPr>
        <p:spPr/>
        <p:txBody>
          <a:bodyPr/>
          <a:lstStyle/>
          <a:p>
            <a:fld id="{1EC3053B-A881-D543-8AAA-D158F42589C3}" type="slidenum">
              <a:rPr lang="en-US" smtClean="0"/>
              <a:t>3</a:t>
            </a:fld>
            <a:endParaRPr lang="en-US"/>
          </a:p>
        </p:txBody>
      </p:sp>
    </p:spTree>
    <p:extLst>
      <p:ext uri="{BB962C8B-B14F-4D97-AF65-F5344CB8AC3E}">
        <p14:creationId xmlns:p14="http://schemas.microsoft.com/office/powerpoint/2010/main" val="1770572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(bolded = correct classifications for hypercapnia; </a:t>
            </a:r>
            <a:r>
              <a:rPr lang="en-US" sz="1200" kern="1200" dirty="0">
                <a:solidFill>
                  <a:schemeClr val="tx1"/>
                </a:solidFill>
                <a:effectLst/>
                <a:latin typeface="+mn-lt"/>
                <a:ea typeface="+mn-ea"/>
                <a:cs typeface="+mn-cs"/>
              </a:rPr>
              <a:t>non-bolded = incorrect, but likely common, misclassifications of hypercapnia)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J96.12 (chronic respiratory failure with hypercapnia),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J96.02 (acute </a:t>
            </a:r>
            <a:r>
              <a:rPr lang="en-US" sz="1200" b="1" kern="1200" dirty="0" err="1">
                <a:solidFill>
                  <a:schemeClr val="tx1"/>
                </a:solidFill>
                <a:effectLst/>
                <a:latin typeface="+mn-lt"/>
                <a:ea typeface="+mn-ea"/>
                <a:cs typeface="+mn-cs"/>
              </a:rPr>
              <a:t>hypercapneic</a:t>
            </a:r>
            <a:r>
              <a:rPr lang="en-US" sz="1200" b="1" kern="1200" dirty="0">
                <a:solidFill>
                  <a:schemeClr val="tx1"/>
                </a:solidFill>
                <a:effectLst/>
                <a:latin typeface="+mn-lt"/>
                <a:ea typeface="+mn-ea"/>
                <a:cs typeface="+mn-cs"/>
              </a:rPr>
              <a:t> respiratory failure),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J96.22 (acute and chronic respiratory failure with hypercapnia),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J96.92 (respiratory failure unspecified with hypercapnia),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E66.2 (morbid obesity with hypoventilation)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J96 Respiratory Failure, not otherwise specified</a:t>
            </a:r>
          </a:p>
          <a:p>
            <a:r>
              <a:rPr lang="en-US" sz="1200" kern="1200" dirty="0">
                <a:solidFill>
                  <a:schemeClr val="tx1"/>
                </a:solidFill>
                <a:effectLst/>
                <a:latin typeface="+mn-lt"/>
                <a:ea typeface="+mn-ea"/>
                <a:cs typeface="+mn-cs"/>
              </a:rPr>
              <a:t>J96.00 Acute Respiratory Failure, unspecified whether hypoxia or hypercapnia</a:t>
            </a:r>
          </a:p>
          <a:p>
            <a:r>
              <a:rPr lang="en-US" sz="1200" kern="1200" dirty="0">
                <a:solidFill>
                  <a:schemeClr val="tx1"/>
                </a:solidFill>
                <a:effectLst/>
                <a:latin typeface="+mn-lt"/>
                <a:ea typeface="+mn-ea"/>
                <a:cs typeface="+mn-cs"/>
              </a:rPr>
              <a:t>J96.01 Acute respiratory failure, with hypoxia</a:t>
            </a:r>
          </a:p>
          <a:p>
            <a:r>
              <a:rPr lang="en-US" sz="1200" kern="1200" dirty="0">
                <a:solidFill>
                  <a:schemeClr val="tx1"/>
                </a:solidFill>
                <a:effectLst/>
                <a:latin typeface="+mn-lt"/>
                <a:ea typeface="+mn-ea"/>
                <a:cs typeface="+mn-cs"/>
              </a:rPr>
              <a:t>J96.1 Chronic Respiratory Failure</a:t>
            </a:r>
          </a:p>
          <a:p>
            <a:r>
              <a:rPr lang="en-US" sz="1200" kern="1200" dirty="0">
                <a:solidFill>
                  <a:schemeClr val="tx1"/>
                </a:solidFill>
                <a:effectLst/>
                <a:latin typeface="+mn-lt"/>
                <a:ea typeface="+mn-ea"/>
                <a:cs typeface="+mn-cs"/>
              </a:rPr>
              <a:t>J96.10 Chronic Respiratory Failure, unspecified whether hypoxia or hypercapnia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J96.11 Chronic Respiratory Failure with hypoxia</a:t>
            </a:r>
          </a:p>
          <a:p>
            <a:r>
              <a:rPr lang="en-US" sz="1200" kern="1200" dirty="0">
                <a:solidFill>
                  <a:schemeClr val="tx1"/>
                </a:solidFill>
                <a:effectLst/>
                <a:latin typeface="+mn-lt"/>
                <a:ea typeface="+mn-ea"/>
                <a:cs typeface="+mn-cs"/>
              </a:rPr>
              <a:t>J96.2 Acute and Chronic Respiratory Failure</a:t>
            </a:r>
          </a:p>
          <a:p>
            <a:r>
              <a:rPr lang="en-US" sz="1200" kern="1200" dirty="0">
                <a:solidFill>
                  <a:schemeClr val="tx1"/>
                </a:solidFill>
                <a:effectLst/>
                <a:latin typeface="+mn-lt"/>
                <a:ea typeface="+mn-ea"/>
                <a:cs typeface="+mn-cs"/>
              </a:rPr>
              <a:t>J96.20 Acute and Chronic Respiratory Failure, unspecified whether hypoxia or hypercapnia</a:t>
            </a:r>
          </a:p>
          <a:p>
            <a:r>
              <a:rPr lang="en-US" sz="1200" kern="1200" dirty="0">
                <a:solidFill>
                  <a:schemeClr val="tx1"/>
                </a:solidFill>
                <a:effectLst/>
                <a:latin typeface="+mn-lt"/>
                <a:ea typeface="+mn-ea"/>
                <a:cs typeface="+mn-cs"/>
              </a:rPr>
              <a:t>J96.21 Acute and Chronic Respiratory Failure, with hypoxia</a:t>
            </a:r>
          </a:p>
          <a:p>
            <a:r>
              <a:rPr lang="en-US" sz="1200" kern="1200" dirty="0">
                <a:solidFill>
                  <a:schemeClr val="tx1"/>
                </a:solidFill>
                <a:effectLst/>
                <a:latin typeface="+mn-lt"/>
                <a:ea typeface="+mn-ea"/>
                <a:cs typeface="+mn-cs"/>
              </a:rPr>
              <a:t>J96.90 Respiratory Failure, unspecified whether with hypoxia or hypercapnia (most common in </a:t>
            </a:r>
            <a:r>
              <a:rPr lang="en-US" sz="1200" kern="1200" dirty="0" err="1">
                <a:solidFill>
                  <a:schemeClr val="tx1"/>
                </a:solidFill>
                <a:effectLst/>
                <a:latin typeface="+mn-lt"/>
                <a:ea typeface="+mn-ea"/>
                <a:cs typeface="+mn-cs"/>
              </a:rPr>
              <a:t>TrinetX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J96.91 Respiratory Failure, unspecified with hypoxia</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Specific Procedure Codes: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Assistance with Respiratory Ventilation, 0-24 hours; 24-96 hours; and longer than 96 hours</a:t>
            </a:r>
          </a:p>
          <a:p>
            <a:r>
              <a:rPr lang="en-US" sz="1200" kern="1200" dirty="0">
                <a:solidFill>
                  <a:schemeClr val="tx1"/>
                </a:solidFill>
                <a:effectLst/>
                <a:latin typeface="+mn-lt"/>
                <a:ea typeface="+mn-ea"/>
                <a:cs typeface="+mn-cs"/>
              </a:rPr>
              <a:t>Management of non-invasive ventilation</a:t>
            </a:r>
          </a:p>
          <a:p>
            <a:r>
              <a:rPr lang="en-US" sz="1200" kern="1200" dirty="0">
                <a:solidFill>
                  <a:schemeClr val="tx1"/>
                </a:solidFill>
                <a:effectLst/>
                <a:latin typeface="+mn-lt"/>
                <a:ea typeface="+mn-ea"/>
                <a:cs typeface="+mn-cs"/>
              </a:rPr>
              <a:t>Respiratory Ventilation, 0-24 hours; 24-96 hours; and longer than 96 hours</a:t>
            </a:r>
          </a:p>
          <a:p>
            <a:r>
              <a:rPr lang="en-US" sz="1200" kern="1200" dirty="0">
                <a:solidFill>
                  <a:schemeClr val="tx1"/>
                </a:solidFill>
                <a:effectLst/>
                <a:latin typeface="+mn-lt"/>
                <a:ea typeface="+mn-ea"/>
                <a:cs typeface="+mn-cs"/>
              </a:rPr>
              <a:t>Ventilator Management</a:t>
            </a:r>
          </a:p>
          <a:p>
            <a:r>
              <a:rPr lang="en-US" sz="1200" kern="1200" dirty="0">
                <a:solidFill>
                  <a:schemeClr val="tx1"/>
                </a:solidFill>
                <a:effectLst/>
                <a:latin typeface="+mn-lt"/>
                <a:ea typeface="+mn-ea"/>
                <a:cs typeface="+mn-cs"/>
              </a:rPr>
              <a:t>Ventilation Assist and Management.. initial; first day; and subsequent day</a:t>
            </a:r>
          </a:p>
          <a:p>
            <a:r>
              <a:rPr lang="en-US" sz="1200" kern="1200" dirty="0">
                <a:solidFill>
                  <a:schemeClr val="tx1"/>
                </a:solidFill>
                <a:effectLst/>
                <a:latin typeface="+mn-lt"/>
                <a:ea typeface="+mn-ea"/>
                <a:cs typeface="+mn-cs"/>
              </a:rPr>
              <a:t> ICD-10: Mechanical Ventilation - 5A1935Z, 5A1945Z, 5A1955Z</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Specific Blood gas codes: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LOINC 2019-8 Carbon Dioxide [ Partial Pressure ] Arterial Blood over 45</a:t>
            </a:r>
          </a:p>
          <a:p>
            <a:r>
              <a:rPr lang="en-US" sz="1200" kern="1200" dirty="0">
                <a:solidFill>
                  <a:schemeClr val="tx1"/>
                </a:solidFill>
                <a:effectLst/>
                <a:latin typeface="+mn-lt"/>
                <a:ea typeface="+mn-ea"/>
                <a:cs typeface="+mn-cs"/>
              </a:rPr>
              <a:t>LOINC 2026-3 Carbon Dioxide, total [ Moles/Volume] in Arterial Blood over 45</a:t>
            </a:r>
          </a:p>
          <a:p>
            <a:r>
              <a:rPr lang="en-US" sz="1200" kern="1200" dirty="0">
                <a:solidFill>
                  <a:schemeClr val="tx1"/>
                </a:solidFill>
                <a:effectLst/>
                <a:latin typeface="+mn-lt"/>
                <a:ea typeface="+mn-ea"/>
                <a:cs typeface="+mn-cs"/>
              </a:rPr>
              <a:t>LOINC 32771-8 Carbon Dioxide [ Partial Pressure] adjusted to patient’s actual temperature in arterial blood over 45</a:t>
            </a:r>
          </a:p>
          <a:p>
            <a:r>
              <a:rPr lang="en-US" sz="1200" kern="1200" dirty="0">
                <a:solidFill>
                  <a:schemeClr val="tx1"/>
                </a:solidFill>
                <a:effectLst/>
                <a:latin typeface="+mn-lt"/>
                <a:ea typeface="+mn-ea"/>
                <a:cs typeface="+mn-cs"/>
              </a:rPr>
              <a:t>LOINC 11557-6 Carbon Dioxide [ Partial Pressure] in Blood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33</a:t>
            </a:fld>
            <a:endParaRPr lang="en-US"/>
          </a:p>
        </p:txBody>
      </p:sp>
    </p:spTree>
    <p:extLst>
      <p:ext uri="{BB962C8B-B14F-4D97-AF65-F5344CB8AC3E}">
        <p14:creationId xmlns:p14="http://schemas.microsoft.com/office/powerpoint/2010/main" val="2396228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 = aka recall</a:t>
            </a:r>
          </a:p>
          <a:p>
            <a:r>
              <a:rPr lang="en-US" dirty="0"/>
              <a:t>PPV = aka precision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Respiratory failure – “failure to maintain appropriate partial pressures of oxygen in the alveoli [?]” – vs arterial blood gasses</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35</a:t>
            </a:fld>
            <a:endParaRPr lang="en-US"/>
          </a:p>
        </p:txBody>
      </p:sp>
    </p:spTree>
    <p:extLst>
      <p:ext uri="{BB962C8B-B14F-4D97-AF65-F5344CB8AC3E}">
        <p14:creationId xmlns:p14="http://schemas.microsoft.com/office/powerpoint/2010/main" val="290972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 = aka recall</a:t>
            </a:r>
          </a:p>
          <a:p>
            <a:r>
              <a:rPr lang="en-US" dirty="0"/>
              <a:t>PPV = aka precision</a:t>
            </a:r>
          </a:p>
        </p:txBody>
      </p:sp>
      <p:sp>
        <p:nvSpPr>
          <p:cNvPr id="4" name="Slide Number Placeholder 3"/>
          <p:cNvSpPr>
            <a:spLocks noGrp="1"/>
          </p:cNvSpPr>
          <p:nvPr>
            <p:ph type="sldNum" sz="quarter" idx="5"/>
          </p:nvPr>
        </p:nvSpPr>
        <p:spPr/>
        <p:txBody>
          <a:bodyPr/>
          <a:lstStyle/>
          <a:p>
            <a:fld id="{1EC3053B-A881-D543-8AAA-D158F42589C3}" type="slidenum">
              <a:rPr lang="en-US" smtClean="0"/>
              <a:t>36</a:t>
            </a:fld>
            <a:endParaRPr lang="en-US"/>
          </a:p>
        </p:txBody>
      </p:sp>
    </p:spTree>
    <p:extLst>
      <p:ext uri="{BB962C8B-B14F-4D97-AF65-F5344CB8AC3E}">
        <p14:creationId xmlns:p14="http://schemas.microsoft.com/office/powerpoint/2010/main" val="3468166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C5ACDC-4D71-264D-B7BC-9839E3EA8A23}" type="slidenum">
              <a:rPr lang="en-US" smtClean="0"/>
              <a:t>43</a:t>
            </a:fld>
            <a:endParaRPr lang="en-US"/>
          </a:p>
        </p:txBody>
      </p:sp>
    </p:spTree>
    <p:extLst>
      <p:ext uri="{BB962C8B-B14F-4D97-AF65-F5344CB8AC3E}">
        <p14:creationId xmlns:p14="http://schemas.microsoft.com/office/powerpoint/2010/main" val="1817009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Strengths: </a:t>
            </a:r>
          </a:p>
          <a:p>
            <a:pPr marL="171450" indent="-171450">
              <a:buFontTx/>
              <a:buChar char="-"/>
            </a:pPr>
            <a:r>
              <a:rPr lang="en-US" dirty="0"/>
              <a:t>Broadly representative</a:t>
            </a:r>
          </a:p>
          <a:p>
            <a:pPr marL="171450" indent="-171450">
              <a:buFontTx/>
              <a:buChar char="-"/>
            </a:pPr>
            <a:endParaRPr lang="en-US" dirty="0"/>
          </a:p>
          <a:p>
            <a:pPr marL="171450" indent="-171450">
              <a:buFontTx/>
              <a:buChar char="-"/>
            </a:pPr>
            <a:r>
              <a:rPr lang="en-US" dirty="0"/>
              <a:t>Data in aggregate makes the small variations less likely to make a difference to our conclusions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44</a:t>
            </a:fld>
            <a:endParaRPr lang="en-US"/>
          </a:p>
        </p:txBody>
      </p:sp>
    </p:spTree>
    <p:extLst>
      <p:ext uri="{BB962C8B-B14F-4D97-AF65-F5344CB8AC3E}">
        <p14:creationId xmlns:p14="http://schemas.microsoft.com/office/powerpoint/2010/main" val="3183988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Strengths: </a:t>
            </a:r>
          </a:p>
          <a:p>
            <a:pPr marL="171450" indent="-171450">
              <a:buFontTx/>
              <a:buChar char="-"/>
            </a:pPr>
            <a:r>
              <a:rPr lang="en-US" dirty="0"/>
              <a:t>Broadly representative</a:t>
            </a:r>
          </a:p>
          <a:p>
            <a:pPr marL="171450" indent="-171450">
              <a:buFontTx/>
              <a:buChar char="-"/>
            </a:pPr>
            <a:endParaRPr lang="en-US" dirty="0"/>
          </a:p>
          <a:p>
            <a:pPr marL="171450" indent="-171450">
              <a:buFontTx/>
              <a:buChar char="-"/>
            </a:pPr>
            <a:r>
              <a:rPr lang="en-US" dirty="0"/>
              <a:t>Data in aggregate makes the small variations less likely to make a difference to our conclusions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45</a:t>
            </a:fld>
            <a:endParaRPr lang="en-US"/>
          </a:p>
        </p:txBody>
      </p:sp>
    </p:spTree>
    <p:extLst>
      <p:ext uri="{BB962C8B-B14F-4D97-AF65-F5344CB8AC3E}">
        <p14:creationId xmlns:p14="http://schemas.microsoft.com/office/powerpoint/2010/main" val="3681957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46</a:t>
            </a:fld>
            <a:endParaRPr lang="en-US"/>
          </a:p>
        </p:txBody>
      </p:sp>
    </p:spTree>
    <p:extLst>
      <p:ext uri="{BB962C8B-B14F-4D97-AF65-F5344CB8AC3E}">
        <p14:creationId xmlns:p14="http://schemas.microsoft.com/office/powerpoint/2010/main" val="2310076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Hypercapnia is largely iatrogenic: without supplemental oxygen, people with hypercapnia wouldn’t persist – especially if they had concomitant lung disease. </a:t>
            </a:r>
          </a:p>
          <a:p>
            <a:endParaRPr lang="en-US" dirty="0"/>
          </a:p>
          <a:p>
            <a:r>
              <a:rPr lang="en-US" dirty="0"/>
              <a:t>This also makes sense why these people might be so frail and prone to readmission… as your PaCO2 goes up, your buffer goes down. In fact, that’s probably why we’re evolved to hyperventilate with altitude. – called </a:t>
            </a:r>
            <a:r>
              <a:rPr lang="en-US" sz="1200" b="0" i="0" kern="1200" dirty="0">
                <a:solidFill>
                  <a:schemeClr val="tx1"/>
                </a:solidFill>
                <a:effectLst/>
                <a:latin typeface="+mn-lt"/>
                <a:ea typeface="+mn-ea"/>
                <a:cs typeface="+mn-cs"/>
              </a:rPr>
              <a:t>referred to as “ventilatory acclimatization” (</a:t>
            </a:r>
            <a:r>
              <a:rPr lang="en-US" sz="1200" b="0" i="0" u="none" strike="noStrike" kern="1200" dirty="0">
                <a:solidFill>
                  <a:schemeClr val="tx1"/>
                </a:solidFill>
                <a:effectLst/>
                <a:latin typeface="+mn-lt"/>
                <a:ea typeface="+mn-ea"/>
                <a:cs typeface="+mn-cs"/>
                <a:hlinkClick r:id="rId3"/>
              </a:rPr>
              <a:t>92</a:t>
            </a:r>
            <a:r>
              <a:rPr lang="en-US" sz="1200" b="0" i="0" kern="1200" dirty="0">
                <a:solidFill>
                  <a:schemeClr val="tx1"/>
                </a:solidFill>
                <a:effectLst/>
                <a:latin typeface="+mn-lt"/>
                <a:ea typeface="+mn-ea"/>
                <a:cs typeface="+mn-cs"/>
              </a:rPr>
              <a:t>).</a:t>
            </a:r>
            <a:endParaRPr lang="en-US" dirty="0"/>
          </a:p>
          <a:p>
            <a:endParaRPr lang="en-US" dirty="0"/>
          </a:p>
          <a:p>
            <a:r>
              <a:rPr lang="en-US" dirty="0"/>
              <a:t>Lastly: PaCO2 increases exponentially as VE decreases linearly (think of CO2 clearance and how GFR is much more different </a:t>
            </a:r>
            <a:r>
              <a:rPr lang="en-US" dirty="0" err="1"/>
              <a:t>th</a:t>
            </a:r>
            <a:endParaRPr lang="en-US" dirty="0"/>
          </a:p>
          <a:p>
            <a:endParaRPr lang="en-US" dirty="0"/>
          </a:p>
          <a:p>
            <a:endParaRPr lang="en-US" dirty="0"/>
          </a:p>
          <a:p>
            <a:r>
              <a:rPr lang="en-US" dirty="0"/>
              <a:t>Note: from Dempsey JAP 2020 Pulmonary </a:t>
            </a:r>
            <a:r>
              <a:rPr lang="en-US" dirty="0" err="1"/>
              <a:t>Overnuilt</a:t>
            </a:r>
            <a:r>
              <a:rPr lang="en-US" dirty="0"/>
              <a:t>? </a:t>
            </a:r>
          </a:p>
          <a:p>
            <a:r>
              <a:rPr lang="en-US" sz="1200" kern="1200" dirty="0">
                <a:solidFill>
                  <a:schemeClr val="tx1"/>
                </a:solidFill>
                <a:effectLst/>
                <a:latin typeface="+mn-lt"/>
                <a:ea typeface="+mn-ea"/>
                <a:cs typeface="+mn-cs"/>
              </a:rPr>
              <a:t>“[in sharp contrast</a:t>
            </a:r>
          </a:p>
          <a:p>
            <a:r>
              <a:rPr lang="en-US" sz="1200" kern="1200" dirty="0">
                <a:solidFill>
                  <a:schemeClr val="tx1"/>
                </a:solidFill>
                <a:effectLst/>
                <a:latin typeface="+mn-lt"/>
                <a:ea typeface="+mn-ea"/>
                <a:cs typeface="+mn-cs"/>
              </a:rPr>
              <a:t>to these maladaptive responses to exercise in the sojourner,</a:t>
            </a:r>
          </a:p>
          <a:p>
            <a:r>
              <a:rPr lang="en-US" sz="1200" kern="1200" dirty="0">
                <a:solidFill>
                  <a:schemeClr val="tx1"/>
                </a:solidFill>
                <a:effectLst/>
                <a:latin typeface="+mn-lt"/>
                <a:ea typeface="+mn-ea"/>
                <a:cs typeface="+mn-cs"/>
              </a:rPr>
              <a:t>trained or untrained residents of high altitude have acquired a</a:t>
            </a:r>
          </a:p>
          <a:p>
            <a:r>
              <a:rPr lang="en-US" sz="1200" kern="1200" dirty="0">
                <a:solidFill>
                  <a:schemeClr val="tx1"/>
                </a:solidFill>
                <a:effectLst/>
                <a:latin typeface="+mn-lt"/>
                <a:ea typeface="+mn-ea"/>
                <a:cs typeface="+mn-cs"/>
              </a:rPr>
              <a:t>markedly reduced chemosensitivity plus an enhanced pulmonary</a:t>
            </a:r>
          </a:p>
          <a:p>
            <a:r>
              <a:rPr lang="en-US" sz="1200" kern="1200" dirty="0">
                <a:solidFill>
                  <a:schemeClr val="tx1"/>
                </a:solidFill>
                <a:effectLst/>
                <a:latin typeface="+mn-lt"/>
                <a:ea typeface="+mn-ea"/>
                <a:cs typeface="+mn-cs"/>
              </a:rPr>
              <a:t>diffusion capacity that allows them to protect their arterial</a:t>
            </a:r>
          </a:p>
          <a:p>
            <a:r>
              <a:rPr lang="en-US" sz="1200" kern="1200" dirty="0">
                <a:solidFill>
                  <a:schemeClr val="tx1"/>
                </a:solidFill>
                <a:effectLst/>
                <a:latin typeface="+mn-lt"/>
                <a:ea typeface="+mn-ea"/>
                <a:cs typeface="+mn-cs"/>
              </a:rPr>
              <a:t>PO2 during exercise via a narrowed A-aDO2 without excessive</a:t>
            </a:r>
          </a:p>
          <a:p>
            <a:r>
              <a:rPr lang="en-US" sz="1200" kern="1200" dirty="0">
                <a:solidFill>
                  <a:schemeClr val="tx1"/>
                </a:solidFill>
                <a:effectLst/>
                <a:latin typeface="+mn-lt"/>
                <a:ea typeface="+mn-ea"/>
                <a:cs typeface="+mn-cs"/>
              </a:rPr>
              <a:t>hyperventilation and dyspnea (23, 34, 117)];”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23 https://</a:t>
            </a:r>
            <a:r>
              <a:rPr lang="en-US" sz="1200" kern="1200" dirty="0" err="1">
                <a:solidFill>
                  <a:schemeClr val="tx1"/>
                </a:solidFill>
                <a:effectLst/>
                <a:latin typeface="+mn-lt"/>
                <a:ea typeface="+mn-ea"/>
                <a:cs typeface="+mn-cs"/>
              </a:rPr>
              <a:t>www.jci.org</a:t>
            </a:r>
            <a:r>
              <a:rPr lang="en-US" sz="1200" kern="1200" dirty="0">
                <a:solidFill>
                  <a:schemeClr val="tx1"/>
                </a:solidFill>
                <a:effectLst/>
                <a:latin typeface="+mn-lt"/>
                <a:ea typeface="+mn-ea"/>
                <a:cs typeface="+mn-cs"/>
              </a:rPr>
              <a:t>/articles/view/107497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34 https://</a:t>
            </a:r>
            <a:r>
              <a:rPr lang="en-US" sz="1200" kern="1200" dirty="0" err="1">
                <a:solidFill>
                  <a:schemeClr val="tx1"/>
                </a:solidFill>
                <a:effectLst/>
                <a:latin typeface="+mn-lt"/>
                <a:ea typeface="+mn-ea"/>
                <a:cs typeface="+mn-cs"/>
              </a:rPr>
              <a:t>www.sciencedirect.com</a:t>
            </a:r>
            <a:r>
              <a:rPr lang="en-US" sz="1200" kern="1200" dirty="0">
                <a:solidFill>
                  <a:schemeClr val="tx1"/>
                </a:solidFill>
                <a:effectLst/>
                <a:latin typeface="+mn-lt"/>
                <a:ea typeface="+mn-ea"/>
                <a:cs typeface="+mn-cs"/>
              </a:rPr>
              <a:t>/science/article/abs/</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/0034568772900527?via%3Dihub</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117 https://</a:t>
            </a:r>
            <a:r>
              <a:rPr lang="en-US" sz="1200" kern="1200" dirty="0" err="1">
                <a:solidFill>
                  <a:schemeClr val="tx1"/>
                </a:solidFill>
                <a:effectLst/>
                <a:latin typeface="+mn-lt"/>
                <a:ea typeface="+mn-ea"/>
                <a:cs typeface="+mn-cs"/>
              </a:rPr>
              <a:t>journals.physiology.org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a:solidFill>
                  <a:schemeClr val="tx1"/>
                </a:solidFill>
                <a:effectLst/>
                <a:latin typeface="+mn-lt"/>
                <a:ea typeface="+mn-ea"/>
                <a:cs typeface="+mn-cs"/>
              </a:rPr>
              <a:t>/full/10.1152/ajpregu.00725.2003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403EE7C-1652-A945-8822-E1AE5A6DA30F}" type="slidenum">
              <a:rPr lang="en-US" smtClean="0"/>
              <a:t>47</a:t>
            </a:fld>
            <a:endParaRPr lang="en-US"/>
          </a:p>
        </p:txBody>
      </p:sp>
    </p:spTree>
    <p:extLst>
      <p:ext uri="{BB962C8B-B14F-4D97-AF65-F5344CB8AC3E}">
        <p14:creationId xmlns:p14="http://schemas.microsoft.com/office/powerpoint/2010/main" val="2347940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48</a:t>
            </a:fld>
            <a:endParaRPr lang="en-US"/>
          </a:p>
        </p:txBody>
      </p:sp>
    </p:spTree>
    <p:extLst>
      <p:ext uri="{BB962C8B-B14F-4D97-AF65-F5344CB8AC3E}">
        <p14:creationId xmlns:p14="http://schemas.microsoft.com/office/powerpoint/2010/main" val="1777465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49</a:t>
            </a:fld>
            <a:endParaRPr lang="en-US"/>
          </a:p>
        </p:txBody>
      </p:sp>
    </p:spTree>
    <p:extLst>
      <p:ext uri="{BB962C8B-B14F-4D97-AF65-F5344CB8AC3E}">
        <p14:creationId xmlns:p14="http://schemas.microsoft.com/office/powerpoint/2010/main" val="372337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4</a:t>
            </a:fld>
            <a:endParaRPr lang="en-US"/>
          </a:p>
        </p:txBody>
      </p:sp>
    </p:spTree>
    <p:extLst>
      <p:ext uri="{BB962C8B-B14F-4D97-AF65-F5344CB8AC3E}">
        <p14:creationId xmlns:p14="http://schemas.microsoft.com/office/powerpoint/2010/main" val="1285058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Lilia </a:t>
            </a:r>
            <a:r>
              <a:rPr lang="en-US" sz="1200" b="0" i="0" kern="1200" dirty="0" err="1">
                <a:solidFill>
                  <a:schemeClr val="tx1"/>
                </a:solidFill>
                <a:effectLst/>
                <a:latin typeface="+mn-lt"/>
                <a:ea typeface="+mn-ea"/>
                <a:cs typeface="+mn-cs"/>
              </a:rPr>
              <a:t>Verchinina</a:t>
            </a:r>
            <a:r>
              <a:rPr lang="en-US" sz="1200" b="0" i="0" kern="1200" dirty="0">
                <a:solidFill>
                  <a:schemeClr val="tx1"/>
                </a:solidFill>
                <a:effectLst/>
                <a:latin typeface="+mn-lt"/>
                <a:ea typeface="+mn-ea"/>
                <a:cs typeface="+mn-cs"/>
              </a:rPr>
              <a:t>, PhD; Lisa Ferguson, MSI; Allen Flynn, PharmD; Michelle </a:t>
            </a:r>
            <a:r>
              <a:rPr lang="en-US" sz="1200" b="0" i="0" kern="1200" dirty="0" err="1">
                <a:solidFill>
                  <a:schemeClr val="tx1"/>
                </a:solidFill>
                <a:effectLst/>
                <a:latin typeface="+mn-lt"/>
                <a:ea typeface="+mn-ea"/>
                <a:cs typeface="+mn-cs"/>
              </a:rPr>
              <a:t>Wichorek</a:t>
            </a:r>
            <a:r>
              <a:rPr lang="en-US" sz="1200" b="0" i="0" kern="1200" dirty="0">
                <a:solidFill>
                  <a:schemeClr val="tx1"/>
                </a:solidFill>
                <a:effectLst/>
                <a:latin typeface="+mn-lt"/>
                <a:ea typeface="+mn-ea"/>
                <a:cs typeface="+mn-cs"/>
              </a:rPr>
              <a:t>, PhD; and </a:t>
            </a:r>
            <a:r>
              <a:rPr lang="en-US" sz="1200" b="0" i="0" kern="1200" dirty="0" err="1">
                <a:solidFill>
                  <a:schemeClr val="tx1"/>
                </a:solidFill>
                <a:effectLst/>
                <a:latin typeface="+mn-lt"/>
                <a:ea typeface="+mn-ea"/>
                <a:cs typeface="+mn-cs"/>
              </a:rPr>
              <a:t>Dorene</a:t>
            </a:r>
            <a:r>
              <a:rPr lang="en-US" sz="1200" b="0" i="0" kern="1200" dirty="0">
                <a:solidFill>
                  <a:schemeClr val="tx1"/>
                </a:solidFill>
                <a:effectLst/>
                <a:latin typeface="+mn-lt"/>
                <a:ea typeface="+mn-ea"/>
                <a:cs typeface="+mn-cs"/>
              </a:rPr>
              <a:t> Markel, MS, MHSA. “Computable Phenotypes: Standardized Ways to Classify People Using Electronic Health Record Data.” Perspectives in Health Information Management (Fall 2018): 1-8.</a:t>
            </a:r>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50</a:t>
            </a:fld>
            <a:endParaRPr lang="en-US"/>
          </a:p>
        </p:txBody>
      </p:sp>
    </p:spTree>
    <p:extLst>
      <p:ext uri="{BB962C8B-B14F-4D97-AF65-F5344CB8AC3E}">
        <p14:creationId xmlns:p14="http://schemas.microsoft.com/office/powerpoint/2010/main" val="2489169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scream </a:t>
            </a:r>
          </a:p>
        </p:txBody>
      </p:sp>
      <p:sp>
        <p:nvSpPr>
          <p:cNvPr id="4" name="Slide Number Placeholder 3"/>
          <p:cNvSpPr>
            <a:spLocks noGrp="1"/>
          </p:cNvSpPr>
          <p:nvPr>
            <p:ph type="sldNum" sz="quarter" idx="5"/>
          </p:nvPr>
        </p:nvSpPr>
        <p:spPr/>
        <p:txBody>
          <a:bodyPr/>
          <a:lstStyle/>
          <a:p>
            <a:fld id="{1EC3053B-A881-D543-8AAA-D158F42589C3}" type="slidenum">
              <a:rPr lang="en-US" smtClean="0"/>
              <a:t>51</a:t>
            </a:fld>
            <a:endParaRPr lang="en-US"/>
          </a:p>
        </p:txBody>
      </p:sp>
    </p:spTree>
    <p:extLst>
      <p:ext uri="{BB962C8B-B14F-4D97-AF65-F5344CB8AC3E}">
        <p14:creationId xmlns:p14="http://schemas.microsoft.com/office/powerpoint/2010/main" val="3719369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52</a:t>
            </a:fld>
            <a:endParaRPr lang="en-US"/>
          </a:p>
        </p:txBody>
      </p:sp>
    </p:spTree>
    <p:extLst>
      <p:ext uri="{BB962C8B-B14F-4D97-AF65-F5344CB8AC3E}">
        <p14:creationId xmlns:p14="http://schemas.microsoft.com/office/powerpoint/2010/main" val="2864641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Hypercapnia is well tolerated… but the impact is in determining the cause of hypercapnia, reversing it, and instituting changes so that it doesn’t happen again. </a:t>
            </a:r>
          </a:p>
          <a:p>
            <a:endParaRPr lang="en-US" dirty="0"/>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53</a:t>
            </a:fld>
            <a:endParaRPr lang="en-US"/>
          </a:p>
        </p:txBody>
      </p:sp>
    </p:spTree>
    <p:extLst>
      <p:ext uri="{BB962C8B-B14F-4D97-AF65-F5344CB8AC3E}">
        <p14:creationId xmlns:p14="http://schemas.microsoft.com/office/powerpoint/2010/main" val="94564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Hypercapnia well tolerated, much research into acute management exists</a:t>
            </a:r>
          </a:p>
          <a:p>
            <a:endParaRPr lang="en-US" dirty="0"/>
          </a:p>
          <a:p>
            <a:r>
              <a:rPr lang="en-US" dirty="0"/>
              <a:t>For COPD – Green vs brick arrows … in HOT-HMV, roughly ¼ of patients who met inclusion criteria at discharge were no longer hypercapnic after 2-4 weeks. Not known how frequently resolution is for other causes</a:t>
            </a:r>
          </a:p>
          <a:p>
            <a:endParaRPr lang="en-US" dirty="0"/>
          </a:p>
          <a:p>
            <a:r>
              <a:rPr lang="en-US" dirty="0"/>
              <a:t>For OHS overall, roughly 50/50 present as the green arrow and the yellow arrow. The green arrow has a much worse prognosis than the yellow arrow.</a:t>
            </a:r>
          </a:p>
          <a:p>
            <a:endParaRPr lang="en-US" dirty="0"/>
          </a:p>
          <a:p>
            <a:r>
              <a:rPr lang="en-US" dirty="0"/>
              <a:t>In UT, for reasons I’ll talk about, I expect that the green arrow is much more common than the yellow arrow, but this is not known. </a:t>
            </a:r>
          </a:p>
          <a:p>
            <a:endParaRPr lang="en-US" dirty="0"/>
          </a:p>
          <a:p>
            <a:r>
              <a:rPr lang="en-US" dirty="0"/>
              <a:t>Interventions I’m talking about focus on the highlighted box. Almost nothing is known about the brick line. </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5</a:t>
            </a:fld>
            <a:endParaRPr lang="en-US"/>
          </a:p>
        </p:txBody>
      </p:sp>
    </p:spTree>
    <p:extLst>
      <p:ext uri="{BB962C8B-B14F-4D97-AF65-F5344CB8AC3E}">
        <p14:creationId xmlns:p14="http://schemas.microsoft.com/office/powerpoint/2010/main" val="372412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ICD 10 diagnostic codes [J96.02 (acute HRF), J96.22 (acute and chronic respiratory failure with hypercapnia), J96.92 (respiratory failure </a:t>
            </a:r>
            <a:r>
              <a:rPr lang="en-US" dirty="0" err="1"/>
              <a:t>unspecifed</a:t>
            </a:r>
            <a:r>
              <a:rPr lang="en-US" dirty="0"/>
              <a:t> with hypercapnia), J96.12 (chronic respiratory failure with hypercapnia), E66.2 (morbid obesity with hypoventilation)]</a:t>
            </a:r>
          </a:p>
          <a:p>
            <a:endParaRPr lang="en-US" dirty="0"/>
          </a:p>
          <a:p>
            <a:endParaRPr lang="en-US" dirty="0"/>
          </a:p>
          <a:p>
            <a:r>
              <a:rPr lang="en-US" dirty="0">
                <a:hlinkClick r:id="rId3"/>
              </a:rPr>
              <a:t>https://link.springer.com/content/pdf/10.1007/s00408-019-00300-w.pdf</a:t>
            </a:r>
            <a:r>
              <a:rPr lang="en-US" dirty="0"/>
              <a:t> UVM</a:t>
            </a:r>
          </a:p>
          <a:p>
            <a:r>
              <a:rPr lang="en-US" dirty="0"/>
              <a:t>202 patients admitted with acute </a:t>
            </a:r>
            <a:r>
              <a:rPr lang="en-US" dirty="0" err="1"/>
              <a:t>hypercapneic</a:t>
            </a:r>
            <a:r>
              <a:rPr lang="en-US" dirty="0"/>
              <a:t> resp failure</a:t>
            </a:r>
          </a:p>
          <a:p>
            <a:pPr lvl="1"/>
            <a:r>
              <a:rPr lang="en-US" dirty="0"/>
              <a:t>Identified by ICD code.</a:t>
            </a:r>
            <a:r>
              <a:rPr lang="en-US" b="1" dirty="0"/>
              <a:t> </a:t>
            </a:r>
          </a:p>
          <a:p>
            <a:pPr lvl="1"/>
            <a:r>
              <a:rPr lang="en-US" dirty="0" err="1"/>
              <a:t>Comorbs</a:t>
            </a:r>
            <a:r>
              <a:rPr lang="en-US" dirty="0"/>
              <a:t>: 29% CHF, 24% OSA, 6% OHS, 46% COPD, 10% Asthma</a:t>
            </a:r>
          </a:p>
          <a:p>
            <a:pPr lvl="1"/>
            <a:r>
              <a:rPr lang="en-US" dirty="0"/>
              <a:t>Admission reason: 50% resp failure, 11% pneumonia, 23% AECOPD, 5% overdose, 12% sepsis, 29% cardiac disease</a:t>
            </a:r>
          </a:p>
          <a:p>
            <a:pPr lvl="1"/>
            <a:r>
              <a:rPr lang="en-US" dirty="0"/>
              <a:t>23% readmission within 30 days; higher with peripheral vascular disease, active smoking, ILD and Bronchiectasis; increased with compensation (bicarb 40-49 vs 20-29)</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a:t>
            </a:fld>
            <a:endParaRPr lang="en-US"/>
          </a:p>
        </p:txBody>
      </p:sp>
    </p:spTree>
    <p:extLst>
      <p:ext uri="{BB962C8B-B14F-4D97-AF65-F5344CB8AC3E}">
        <p14:creationId xmlns:p14="http://schemas.microsoft.com/office/powerpoint/2010/main" val="2554174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Inclusion criteria: Admitted, 18+ </a:t>
            </a:r>
          </a:p>
          <a:p>
            <a:endParaRPr lang="en-US" dirty="0"/>
          </a:p>
          <a:p>
            <a:r>
              <a:rPr lang="en-US" dirty="0"/>
              <a:t>ABG showing PaCO2 over 45 and pH 7.35-7.45 during 2018. N=491</a:t>
            </a:r>
          </a:p>
          <a:p>
            <a:endParaRPr lang="en-US" dirty="0"/>
          </a:p>
          <a:p>
            <a:r>
              <a:rPr lang="en-US" dirty="0"/>
              <a:t>44% had multiple admissions w/n the year</a:t>
            </a:r>
          </a:p>
          <a:p>
            <a:r>
              <a:rPr lang="en-US" dirty="0"/>
              <a:t>44.2% mortality over a median of 592 days</a:t>
            </a:r>
          </a:p>
          <a:p>
            <a:endParaRPr lang="en-US" dirty="0"/>
          </a:p>
          <a:p>
            <a:r>
              <a:rPr lang="en-US" dirty="0"/>
              <a:t>Manual review of 40 patients with 0 competing metabolic </a:t>
            </a:r>
            <a:r>
              <a:rPr lang="en-US" dirty="0" err="1"/>
              <a:t>proceses</a:t>
            </a:r>
            <a:r>
              <a:rPr lang="en-US" dirty="0"/>
              <a:t>. </a:t>
            </a:r>
          </a:p>
        </p:txBody>
      </p:sp>
      <p:sp>
        <p:nvSpPr>
          <p:cNvPr id="4" name="Slide Number Placeholder 3"/>
          <p:cNvSpPr>
            <a:spLocks noGrp="1"/>
          </p:cNvSpPr>
          <p:nvPr>
            <p:ph type="sldNum" sz="quarter" idx="5"/>
          </p:nvPr>
        </p:nvSpPr>
        <p:spPr/>
        <p:txBody>
          <a:bodyPr/>
          <a:lstStyle/>
          <a:p>
            <a:fld id="{1EC3053B-A881-D543-8AAA-D158F42589C3}" type="slidenum">
              <a:rPr lang="en-US" smtClean="0"/>
              <a:t>7</a:t>
            </a:fld>
            <a:endParaRPr lang="en-US"/>
          </a:p>
        </p:txBody>
      </p:sp>
    </p:spTree>
    <p:extLst>
      <p:ext uri="{BB962C8B-B14F-4D97-AF65-F5344CB8AC3E}">
        <p14:creationId xmlns:p14="http://schemas.microsoft.com/office/powerpoint/2010/main" val="413284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ask medical students on service to enumerate causes of hypercapnia - they would probably say COPD, Opiate use, … neuromuscular disease, OHS, maybe thoracic restriction if they are really smart. </a:t>
            </a:r>
          </a:p>
          <a:p>
            <a:endParaRPr lang="en-US" dirty="0"/>
          </a:p>
          <a:p>
            <a:r>
              <a:rPr lang="en-US" dirty="0"/>
              <a:t>Not much update since 1970 (first I could find). </a:t>
            </a:r>
          </a:p>
          <a:p>
            <a:endParaRPr lang="en-US" dirty="0"/>
          </a:p>
          <a:p>
            <a:r>
              <a:rPr lang="en-US" dirty="0"/>
              <a:t>None of these include frequencies.</a:t>
            </a:r>
          </a:p>
        </p:txBody>
      </p:sp>
      <p:sp>
        <p:nvSpPr>
          <p:cNvPr id="4" name="Slide Number Placeholder 3"/>
          <p:cNvSpPr>
            <a:spLocks noGrp="1"/>
          </p:cNvSpPr>
          <p:nvPr>
            <p:ph type="sldNum" sz="quarter" idx="5"/>
          </p:nvPr>
        </p:nvSpPr>
        <p:spPr/>
        <p:txBody>
          <a:bodyPr/>
          <a:lstStyle/>
          <a:p>
            <a:fld id="{1EC3053B-A881-D543-8AAA-D158F42589C3}" type="slidenum">
              <a:rPr lang="en-US" smtClean="0"/>
              <a:t>8</a:t>
            </a:fld>
            <a:endParaRPr lang="en-US"/>
          </a:p>
        </p:txBody>
      </p:sp>
    </p:spTree>
    <p:extLst>
      <p:ext uri="{BB962C8B-B14F-4D97-AF65-F5344CB8AC3E}">
        <p14:creationId xmlns:p14="http://schemas.microsoft.com/office/powerpoint/2010/main" val="3769217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www.ajpmonline.org</a:t>
            </a:r>
            <a:r>
              <a:rPr lang="en-US" sz="1200" kern="1200" dirty="0">
                <a:solidFill>
                  <a:schemeClr val="tx1"/>
                </a:solidFill>
                <a:effectLst/>
                <a:latin typeface="+mn-lt"/>
                <a:ea typeface="+mn-ea"/>
                <a:cs typeface="+mn-cs"/>
              </a:rPr>
              <a:t>/article/S0749-3797(12)00146-8/</a:t>
            </a:r>
            <a:r>
              <a:rPr lang="en-US" sz="1200" kern="1200" dirty="0" err="1">
                <a:solidFill>
                  <a:schemeClr val="tx1"/>
                </a:solidFill>
                <a:effectLst/>
                <a:latin typeface="+mn-lt"/>
                <a:ea typeface="+mn-ea"/>
                <a:cs typeface="+mn-cs"/>
              </a:rPr>
              <a:t>fulltext</a:t>
            </a:r>
            <a:r>
              <a:rPr lang="en-US" dirty="0">
                <a:effectLst/>
              </a:rPr>
              <a:t> </a:t>
            </a:r>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9</a:t>
            </a:fld>
            <a:endParaRPr lang="en-US"/>
          </a:p>
        </p:txBody>
      </p:sp>
    </p:spTree>
    <p:extLst>
      <p:ext uri="{BB962C8B-B14F-4D97-AF65-F5344CB8AC3E}">
        <p14:creationId xmlns:p14="http://schemas.microsoft.com/office/powerpoint/2010/main" val="129565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32421-2AFF-0149-9CF2-A2A8CC6B4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4B8F2C-0C8F-1A4B-A032-A3D27B335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E5924B-F9DC-514B-94F8-6701A81824C6}"/>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5" name="Footer Placeholder 4">
            <a:extLst>
              <a:ext uri="{FF2B5EF4-FFF2-40B4-BE49-F238E27FC236}">
                <a16:creationId xmlns:a16="http://schemas.microsoft.com/office/drawing/2014/main" id="{55260B90-D905-CA49-BBDB-48D485B82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47960-F272-DE4F-A02D-E188DC68FCF8}"/>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296152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142C-26FA-954B-BDD6-2E10FD4448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6817EC-C164-A744-A767-B851E6479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0B58-B70A-AE47-98A8-1878C7A1EC27}"/>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5" name="Footer Placeholder 4">
            <a:extLst>
              <a:ext uri="{FF2B5EF4-FFF2-40B4-BE49-F238E27FC236}">
                <a16:creationId xmlns:a16="http://schemas.microsoft.com/office/drawing/2014/main" id="{4ACB8279-8A24-B84F-A7DD-72B20DDC8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BF79B-4899-F34B-A49E-B795CB4015C0}"/>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111059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126E4-BBCD-164A-8E1A-DE46E84CD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C219CF-EB98-3449-B38A-853D2FED16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0219F-A38F-6548-94A7-C70327A99E34}"/>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5" name="Footer Placeholder 4">
            <a:extLst>
              <a:ext uri="{FF2B5EF4-FFF2-40B4-BE49-F238E27FC236}">
                <a16:creationId xmlns:a16="http://schemas.microsoft.com/office/drawing/2014/main" id="{8E0FFC12-1929-DA47-9739-BC626AB6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0671B-2961-244C-B970-D6A4AB30ACF6}"/>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124160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7C44-24AC-274C-A8D8-45ADC37C5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36EC42-B3AD-6C48-A26F-A145566FC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09965-E7A4-0148-9FAA-680091998ABE}"/>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5" name="Footer Placeholder 4">
            <a:extLst>
              <a:ext uri="{FF2B5EF4-FFF2-40B4-BE49-F238E27FC236}">
                <a16:creationId xmlns:a16="http://schemas.microsoft.com/office/drawing/2014/main" id="{43A3ABE3-264E-FF4C-B446-4372D164A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4DC1F-7A95-5149-8F70-31EAD3827FF8}"/>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3544633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E66F-3E62-0943-81CE-3FBE390388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8E9D0C-7085-8947-BC29-926E69295A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BA4750-B1E8-1744-8356-F080C5E3E741}"/>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5" name="Footer Placeholder 4">
            <a:extLst>
              <a:ext uri="{FF2B5EF4-FFF2-40B4-BE49-F238E27FC236}">
                <a16:creationId xmlns:a16="http://schemas.microsoft.com/office/drawing/2014/main" id="{49383630-930C-D843-A201-A4F884374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31E28-5A91-C047-947C-BE548CFD05AB}"/>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2018690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6996-274D-A449-BE88-7BAD94E90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662D4-63E9-924D-9FB2-67B3297AC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CB41FB-46E1-3B4C-A553-434BE8B826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EB690-2C67-5C42-B7AC-5606AD2F2169}"/>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6" name="Footer Placeholder 5">
            <a:extLst>
              <a:ext uri="{FF2B5EF4-FFF2-40B4-BE49-F238E27FC236}">
                <a16:creationId xmlns:a16="http://schemas.microsoft.com/office/drawing/2014/main" id="{56D11066-5223-604C-9C81-C60CAC1C2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4A869-84E0-AD4E-9C39-0A8EF66353BB}"/>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1338512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3940-62DD-AA4B-AF9B-84F283BD49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15286-5237-734A-A1F7-4697032C9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25743-0D64-8F48-939A-881FEF6F5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561351-8A57-6746-B26B-3A3180D6D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EAC7E-F4B7-B54B-AFB4-2B1A0A39BD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4D57F2-DDCA-AB42-9320-1783090728E0}"/>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8" name="Footer Placeholder 7">
            <a:extLst>
              <a:ext uri="{FF2B5EF4-FFF2-40B4-BE49-F238E27FC236}">
                <a16:creationId xmlns:a16="http://schemas.microsoft.com/office/drawing/2014/main" id="{C6432E11-4F62-6A43-957E-26A8A08CA8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5DC160-69DD-1544-886B-17F570EF697E}"/>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124921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2AB6-7461-C44B-8034-3E5B00A345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0341E-9D61-9742-A916-DB9631CC75C9}"/>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4" name="Footer Placeholder 3">
            <a:extLst>
              <a:ext uri="{FF2B5EF4-FFF2-40B4-BE49-F238E27FC236}">
                <a16:creationId xmlns:a16="http://schemas.microsoft.com/office/drawing/2014/main" id="{2AD4BE11-2257-A247-AB92-E412DA0C57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306BB3-8CA8-104E-80FB-5E7FF6CBC68A}"/>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200620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C72CD-9ACA-3B4A-83C0-A8B7ED375F41}"/>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3" name="Footer Placeholder 2">
            <a:extLst>
              <a:ext uri="{FF2B5EF4-FFF2-40B4-BE49-F238E27FC236}">
                <a16:creationId xmlns:a16="http://schemas.microsoft.com/office/drawing/2014/main" id="{C48110DF-9EF7-DF49-A897-21B88A3BF2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68865-5B5E-5445-9ABC-A356E1C76280}"/>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1391377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BC50-EAFC-2747-9F26-78D33D6C3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088044-E1B2-8D4C-B796-B2A16C73F9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C4ED79-A77A-974A-9805-4F37AAD4D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D2B17-2840-9746-8636-D9FE05E55E6E}"/>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6" name="Footer Placeholder 5">
            <a:extLst>
              <a:ext uri="{FF2B5EF4-FFF2-40B4-BE49-F238E27FC236}">
                <a16:creationId xmlns:a16="http://schemas.microsoft.com/office/drawing/2014/main" id="{F2C2E26D-79F6-8142-9EFF-A950A507A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2BEC8-77D2-6942-88AC-9FCDA37ECA99}"/>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218267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B9D1-A4FA-8D46-BCEE-37A9D4B958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47E615-AD87-F84C-BAF9-02E4D51FEB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819B2F-A07C-D54F-8D69-57D79EE97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D26769-8648-E34C-A635-8FDCFE00B10D}"/>
              </a:ext>
            </a:extLst>
          </p:cNvPr>
          <p:cNvSpPr>
            <a:spLocks noGrp="1"/>
          </p:cNvSpPr>
          <p:nvPr>
            <p:ph type="dt" sz="half" idx="10"/>
          </p:nvPr>
        </p:nvSpPr>
        <p:spPr/>
        <p:txBody>
          <a:bodyPr/>
          <a:lstStyle/>
          <a:p>
            <a:fld id="{824050A9-E4F0-A046-B444-F456A1859D0C}" type="datetimeFigureOut">
              <a:rPr lang="en-US" smtClean="0"/>
              <a:t>9/25/21</a:t>
            </a:fld>
            <a:endParaRPr lang="en-US"/>
          </a:p>
        </p:txBody>
      </p:sp>
      <p:sp>
        <p:nvSpPr>
          <p:cNvPr id="6" name="Footer Placeholder 5">
            <a:extLst>
              <a:ext uri="{FF2B5EF4-FFF2-40B4-BE49-F238E27FC236}">
                <a16:creationId xmlns:a16="http://schemas.microsoft.com/office/drawing/2014/main" id="{49E39756-F8A3-504B-AE9F-3D3A99277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2BC76-98EA-AE4D-A760-1006DAF5B5E0}"/>
              </a:ext>
            </a:extLst>
          </p:cNvPr>
          <p:cNvSpPr>
            <a:spLocks noGrp="1"/>
          </p:cNvSpPr>
          <p:nvPr>
            <p:ph type="sldNum" sz="quarter" idx="12"/>
          </p:nvPr>
        </p:nvSpPr>
        <p:spPr/>
        <p:txBody>
          <a:bodyPr/>
          <a:lstStyle/>
          <a:p>
            <a:fld id="{158C6CE3-03CD-FC4F-8A85-EEEEC22672C3}" type="slidenum">
              <a:rPr lang="en-US" smtClean="0"/>
              <a:t>‹#›</a:t>
            </a:fld>
            <a:endParaRPr lang="en-US"/>
          </a:p>
        </p:txBody>
      </p:sp>
    </p:spTree>
    <p:extLst>
      <p:ext uri="{BB962C8B-B14F-4D97-AF65-F5344CB8AC3E}">
        <p14:creationId xmlns:p14="http://schemas.microsoft.com/office/powerpoint/2010/main" val="415324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08CAE-DED3-7D46-9475-EF8AE180D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C7ADC7-3A85-4F42-A80B-70AEFC869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CB0F9-0BC5-EE44-8F8D-624F60BF4D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050A9-E4F0-A046-B444-F456A1859D0C}" type="datetimeFigureOut">
              <a:rPr lang="en-US" smtClean="0"/>
              <a:t>9/25/21</a:t>
            </a:fld>
            <a:endParaRPr lang="en-US"/>
          </a:p>
        </p:txBody>
      </p:sp>
      <p:sp>
        <p:nvSpPr>
          <p:cNvPr id="5" name="Footer Placeholder 4">
            <a:extLst>
              <a:ext uri="{FF2B5EF4-FFF2-40B4-BE49-F238E27FC236}">
                <a16:creationId xmlns:a16="http://schemas.microsoft.com/office/drawing/2014/main" id="{366EB41C-A147-6746-B087-4FA7586F97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23BDBC-5134-6A4E-9C67-027C35D20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C6CE3-03CD-FC4F-8A85-EEEEC22672C3}" type="slidenum">
              <a:rPr lang="en-US" smtClean="0"/>
              <a:t>‹#›</a:t>
            </a:fld>
            <a:endParaRPr lang="en-US"/>
          </a:p>
        </p:txBody>
      </p:sp>
    </p:spTree>
    <p:extLst>
      <p:ext uri="{BB962C8B-B14F-4D97-AF65-F5344CB8AC3E}">
        <p14:creationId xmlns:p14="http://schemas.microsoft.com/office/powerpoint/2010/main" val="3204267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5.tif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Utility of Exercise Testing in Patients with Lung Cancer - Journal of  Thoracic Oncology">
            <a:extLst>
              <a:ext uri="{FF2B5EF4-FFF2-40B4-BE49-F238E27FC236}">
                <a16:creationId xmlns:a16="http://schemas.microsoft.com/office/drawing/2014/main" id="{BECB42D4-E955-AD41-9DBB-E58B05F4332E}"/>
              </a:ext>
            </a:extLst>
          </p:cNvPr>
          <p:cNvPicPr>
            <a:picLocks noChangeAspect="1" noChangeArrowheads="1"/>
          </p:cNvPicPr>
          <p:nvPr/>
        </p:nvPicPr>
        <p:blipFill>
          <a:blip r:embed="rId3">
            <a:alphaModFix amt="12000"/>
            <a:extLst>
              <a:ext uri="{28A0092B-C50C-407E-A947-70E740481C1C}">
                <a14:useLocalDpi xmlns:a14="http://schemas.microsoft.com/office/drawing/2010/main" val="0"/>
              </a:ext>
            </a:extLst>
          </a:blip>
          <a:srcRect/>
          <a:stretch>
            <a:fillRect/>
          </a:stretch>
        </p:blipFill>
        <p:spPr bwMode="auto">
          <a:xfrm>
            <a:off x="2245139" y="210586"/>
            <a:ext cx="7645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ACC4DD-F804-0945-B826-4EFB2E5AB9E5}"/>
              </a:ext>
            </a:extLst>
          </p:cNvPr>
          <p:cNvSpPr>
            <a:spLocks noGrp="1"/>
          </p:cNvSpPr>
          <p:nvPr>
            <p:ph type="ctrTitle"/>
          </p:nvPr>
        </p:nvSpPr>
        <p:spPr>
          <a:xfrm>
            <a:off x="1202635" y="2807024"/>
            <a:ext cx="9730408" cy="1512198"/>
          </a:xfrm>
        </p:spPr>
        <p:txBody>
          <a:bodyPr>
            <a:normAutofit/>
          </a:bodyPr>
          <a:lstStyle/>
          <a:p>
            <a:r>
              <a:rPr lang="en-US" sz="3600" dirty="0"/>
              <a:t>The PaCO2</a:t>
            </a:r>
            <a:r>
              <a:rPr lang="en-US" sz="3600" baseline="30000" dirty="0"/>
              <a:t>1</a:t>
            </a:r>
            <a:r>
              <a:rPr lang="en-US" sz="3600" dirty="0"/>
              <a:t>, the pH</a:t>
            </a:r>
            <a:r>
              <a:rPr lang="en-US" sz="3600" baseline="30000" dirty="0"/>
              <a:t>2</a:t>
            </a:r>
            <a:r>
              <a:rPr lang="en-US" sz="3600" dirty="0"/>
              <a:t>, and why they are what they are</a:t>
            </a:r>
            <a:r>
              <a:rPr lang="en-US" sz="3600" baseline="30000" dirty="0"/>
              <a:t>3,4</a:t>
            </a:r>
            <a:r>
              <a:rPr lang="en-US" sz="3600" dirty="0"/>
              <a:t> </a:t>
            </a:r>
          </a:p>
        </p:txBody>
      </p:sp>
      <p:sp>
        <p:nvSpPr>
          <p:cNvPr id="3" name="Subtitle 2">
            <a:extLst>
              <a:ext uri="{FF2B5EF4-FFF2-40B4-BE49-F238E27FC236}">
                <a16:creationId xmlns:a16="http://schemas.microsoft.com/office/drawing/2014/main" id="{F2BB2407-C363-6644-9E20-43F101C41315}"/>
              </a:ext>
            </a:extLst>
          </p:cNvPr>
          <p:cNvSpPr>
            <a:spLocks noGrp="1"/>
          </p:cNvSpPr>
          <p:nvPr>
            <p:ph type="subTitle" idx="1"/>
          </p:nvPr>
        </p:nvSpPr>
        <p:spPr>
          <a:xfrm>
            <a:off x="1524000" y="4492376"/>
            <a:ext cx="9144000" cy="2530406"/>
          </a:xfrm>
        </p:spPr>
        <p:txBody>
          <a:bodyPr>
            <a:normAutofit/>
          </a:bodyPr>
          <a:lstStyle/>
          <a:p>
            <a:pPr algn="l"/>
            <a:r>
              <a:rPr lang="en-US" dirty="0"/>
              <a:t>1. Hypercapnic respiratory failure.</a:t>
            </a:r>
          </a:p>
          <a:p>
            <a:pPr algn="l"/>
            <a:r>
              <a:rPr lang="en-US" dirty="0"/>
              <a:t>2. Describing the clinical course</a:t>
            </a:r>
          </a:p>
          <a:p>
            <a:pPr algn="l"/>
            <a:r>
              <a:rPr lang="en-US" dirty="0"/>
              <a:t>3. Describing the causes</a:t>
            </a:r>
          </a:p>
          <a:p>
            <a:pPr algn="l"/>
            <a:r>
              <a:rPr lang="en-US" dirty="0"/>
              <a:t>4. Describing what happens when CO2 regulation goes amiss.</a:t>
            </a:r>
          </a:p>
          <a:p>
            <a:r>
              <a:rPr lang="en-US" dirty="0"/>
              <a:t>Brian Locke. Research in Progress Fall 2021</a:t>
            </a:r>
          </a:p>
        </p:txBody>
      </p:sp>
    </p:spTree>
    <p:extLst>
      <p:ext uri="{BB962C8B-B14F-4D97-AF65-F5344CB8AC3E}">
        <p14:creationId xmlns:p14="http://schemas.microsoft.com/office/powerpoint/2010/main" val="352946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882A3-E66B-4045-823A-73A70A5486C4}"/>
              </a:ext>
            </a:extLst>
          </p:cNvPr>
          <p:cNvPicPr>
            <a:picLocks noChangeAspect="1"/>
          </p:cNvPicPr>
          <p:nvPr/>
        </p:nvPicPr>
        <p:blipFill>
          <a:blip r:embed="rId2"/>
          <a:stretch>
            <a:fillRect/>
          </a:stretch>
        </p:blipFill>
        <p:spPr>
          <a:xfrm>
            <a:off x="1914337" y="4829267"/>
            <a:ext cx="7689939" cy="1591795"/>
          </a:xfrm>
          <a:prstGeom prst="rect">
            <a:avLst/>
          </a:prstGeom>
        </p:spPr>
      </p:pic>
      <p:pic>
        <p:nvPicPr>
          <p:cNvPr id="5" name="Picture 4">
            <a:extLst>
              <a:ext uri="{FF2B5EF4-FFF2-40B4-BE49-F238E27FC236}">
                <a16:creationId xmlns:a16="http://schemas.microsoft.com/office/drawing/2014/main" id="{211D4B7B-2402-C247-A0E9-22D9AD8213B5}"/>
              </a:ext>
            </a:extLst>
          </p:cNvPr>
          <p:cNvPicPr>
            <a:picLocks noChangeAspect="1"/>
          </p:cNvPicPr>
          <p:nvPr/>
        </p:nvPicPr>
        <p:blipFill>
          <a:blip r:embed="rId3"/>
          <a:stretch>
            <a:fillRect/>
          </a:stretch>
        </p:blipFill>
        <p:spPr>
          <a:xfrm>
            <a:off x="3510658" y="2531502"/>
            <a:ext cx="4216400" cy="2108200"/>
          </a:xfrm>
          <a:prstGeom prst="rect">
            <a:avLst/>
          </a:prstGeom>
        </p:spPr>
      </p:pic>
      <p:pic>
        <p:nvPicPr>
          <p:cNvPr id="6" name="Picture 5">
            <a:extLst>
              <a:ext uri="{FF2B5EF4-FFF2-40B4-BE49-F238E27FC236}">
                <a16:creationId xmlns:a16="http://schemas.microsoft.com/office/drawing/2014/main" id="{E9038C4E-8E17-9C4E-A530-2B801D849A4F}"/>
              </a:ext>
            </a:extLst>
          </p:cNvPr>
          <p:cNvPicPr>
            <a:picLocks noChangeAspect="1"/>
          </p:cNvPicPr>
          <p:nvPr/>
        </p:nvPicPr>
        <p:blipFill>
          <a:blip r:embed="rId4"/>
          <a:stretch>
            <a:fillRect/>
          </a:stretch>
        </p:blipFill>
        <p:spPr>
          <a:xfrm>
            <a:off x="1046858" y="531720"/>
            <a:ext cx="9144000" cy="1905000"/>
          </a:xfrm>
          <a:prstGeom prst="rect">
            <a:avLst/>
          </a:prstGeom>
        </p:spPr>
      </p:pic>
    </p:spTree>
    <p:extLst>
      <p:ext uri="{BB962C8B-B14F-4D97-AF65-F5344CB8AC3E}">
        <p14:creationId xmlns:p14="http://schemas.microsoft.com/office/powerpoint/2010/main" val="1619115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8089E1-B56E-E347-839A-286DCC4EF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33" y="2334389"/>
            <a:ext cx="7252322" cy="4158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949B34-C867-2842-8721-4A940EA95E46}"/>
              </a:ext>
            </a:extLst>
          </p:cNvPr>
          <p:cNvPicPr>
            <a:picLocks noChangeAspect="1"/>
          </p:cNvPicPr>
          <p:nvPr/>
        </p:nvPicPr>
        <p:blipFill>
          <a:blip r:embed="rId4"/>
          <a:stretch>
            <a:fillRect/>
          </a:stretch>
        </p:blipFill>
        <p:spPr>
          <a:xfrm>
            <a:off x="210733" y="365125"/>
            <a:ext cx="6972515" cy="1853310"/>
          </a:xfrm>
          <a:prstGeom prst="rect">
            <a:avLst/>
          </a:prstGeom>
        </p:spPr>
      </p:pic>
      <p:pic>
        <p:nvPicPr>
          <p:cNvPr id="9" name="Picture 8">
            <a:extLst>
              <a:ext uri="{FF2B5EF4-FFF2-40B4-BE49-F238E27FC236}">
                <a16:creationId xmlns:a16="http://schemas.microsoft.com/office/drawing/2014/main" id="{C81D5740-6052-5949-9707-D9B21D70F1F4}"/>
              </a:ext>
            </a:extLst>
          </p:cNvPr>
          <p:cNvPicPr>
            <a:picLocks noChangeAspect="1"/>
          </p:cNvPicPr>
          <p:nvPr/>
        </p:nvPicPr>
        <p:blipFill rotWithShape="1">
          <a:blip r:embed="rId5"/>
          <a:srcRect r="4518"/>
          <a:stretch/>
        </p:blipFill>
        <p:spPr>
          <a:xfrm>
            <a:off x="6601454" y="486223"/>
            <a:ext cx="5578049" cy="2260600"/>
          </a:xfrm>
          <a:prstGeom prst="rect">
            <a:avLst/>
          </a:prstGeom>
        </p:spPr>
      </p:pic>
      <p:pic>
        <p:nvPicPr>
          <p:cNvPr id="10" name="Picture 9">
            <a:extLst>
              <a:ext uri="{FF2B5EF4-FFF2-40B4-BE49-F238E27FC236}">
                <a16:creationId xmlns:a16="http://schemas.microsoft.com/office/drawing/2014/main" id="{AAE5BAAB-2A73-B146-B4E1-C4030DF05EB5}"/>
              </a:ext>
            </a:extLst>
          </p:cNvPr>
          <p:cNvPicPr>
            <a:picLocks noChangeAspect="1"/>
          </p:cNvPicPr>
          <p:nvPr/>
        </p:nvPicPr>
        <p:blipFill>
          <a:blip r:embed="rId6"/>
          <a:stretch>
            <a:fillRect/>
          </a:stretch>
        </p:blipFill>
        <p:spPr>
          <a:xfrm>
            <a:off x="7582533" y="2451924"/>
            <a:ext cx="4596970" cy="977076"/>
          </a:xfrm>
          <a:prstGeom prst="rect">
            <a:avLst/>
          </a:prstGeom>
        </p:spPr>
      </p:pic>
    </p:spTree>
    <p:extLst>
      <p:ext uri="{BB962C8B-B14F-4D97-AF65-F5344CB8AC3E}">
        <p14:creationId xmlns:p14="http://schemas.microsoft.com/office/powerpoint/2010/main" val="80353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57825-68B9-E64E-9C6E-E8277E16BE65}"/>
              </a:ext>
            </a:extLst>
          </p:cNvPr>
          <p:cNvPicPr>
            <a:picLocks noChangeAspect="1"/>
          </p:cNvPicPr>
          <p:nvPr/>
        </p:nvPicPr>
        <p:blipFill>
          <a:blip r:embed="rId3"/>
          <a:stretch>
            <a:fillRect/>
          </a:stretch>
        </p:blipFill>
        <p:spPr>
          <a:xfrm>
            <a:off x="0" y="159124"/>
            <a:ext cx="4597400" cy="1752600"/>
          </a:xfrm>
          <a:prstGeom prst="rect">
            <a:avLst/>
          </a:prstGeom>
        </p:spPr>
      </p:pic>
      <p:pic>
        <p:nvPicPr>
          <p:cNvPr id="5" name="Picture 4">
            <a:extLst>
              <a:ext uri="{FF2B5EF4-FFF2-40B4-BE49-F238E27FC236}">
                <a16:creationId xmlns:a16="http://schemas.microsoft.com/office/drawing/2014/main" id="{A1CD4633-48BB-3542-8F76-FDD69F820151}"/>
              </a:ext>
            </a:extLst>
          </p:cNvPr>
          <p:cNvPicPr>
            <a:picLocks noChangeAspect="1"/>
          </p:cNvPicPr>
          <p:nvPr/>
        </p:nvPicPr>
        <p:blipFill>
          <a:blip r:embed="rId4"/>
          <a:stretch>
            <a:fillRect/>
          </a:stretch>
        </p:blipFill>
        <p:spPr>
          <a:xfrm>
            <a:off x="6405021" y="0"/>
            <a:ext cx="3228641" cy="6858000"/>
          </a:xfrm>
          <a:prstGeom prst="rect">
            <a:avLst/>
          </a:prstGeom>
        </p:spPr>
      </p:pic>
      <p:pic>
        <p:nvPicPr>
          <p:cNvPr id="6" name="Picture 5">
            <a:extLst>
              <a:ext uri="{FF2B5EF4-FFF2-40B4-BE49-F238E27FC236}">
                <a16:creationId xmlns:a16="http://schemas.microsoft.com/office/drawing/2014/main" id="{57CAD93F-E18C-C943-BAF1-164CAAC540D3}"/>
              </a:ext>
            </a:extLst>
          </p:cNvPr>
          <p:cNvPicPr>
            <a:picLocks noChangeAspect="1"/>
          </p:cNvPicPr>
          <p:nvPr/>
        </p:nvPicPr>
        <p:blipFill>
          <a:blip r:embed="rId5"/>
          <a:stretch>
            <a:fillRect/>
          </a:stretch>
        </p:blipFill>
        <p:spPr>
          <a:xfrm>
            <a:off x="1105984" y="4574986"/>
            <a:ext cx="4419600" cy="1854200"/>
          </a:xfrm>
          <a:prstGeom prst="rect">
            <a:avLst/>
          </a:prstGeom>
        </p:spPr>
      </p:pic>
      <p:pic>
        <p:nvPicPr>
          <p:cNvPr id="7" name="Picture 6">
            <a:extLst>
              <a:ext uri="{FF2B5EF4-FFF2-40B4-BE49-F238E27FC236}">
                <a16:creationId xmlns:a16="http://schemas.microsoft.com/office/drawing/2014/main" id="{0733F90D-4757-8043-B4EF-5C1BEC36204C}"/>
              </a:ext>
            </a:extLst>
          </p:cNvPr>
          <p:cNvPicPr>
            <a:picLocks noChangeAspect="1"/>
          </p:cNvPicPr>
          <p:nvPr/>
        </p:nvPicPr>
        <p:blipFill>
          <a:blip r:embed="rId6"/>
          <a:stretch>
            <a:fillRect/>
          </a:stretch>
        </p:blipFill>
        <p:spPr>
          <a:xfrm>
            <a:off x="1105984" y="2233705"/>
            <a:ext cx="3873500" cy="2019300"/>
          </a:xfrm>
          <a:prstGeom prst="rect">
            <a:avLst/>
          </a:prstGeom>
        </p:spPr>
      </p:pic>
      <p:sp>
        <p:nvSpPr>
          <p:cNvPr id="8" name="TextBox 7">
            <a:extLst>
              <a:ext uri="{FF2B5EF4-FFF2-40B4-BE49-F238E27FC236}">
                <a16:creationId xmlns:a16="http://schemas.microsoft.com/office/drawing/2014/main" id="{D109B877-6A90-A24F-A34B-749A09BC7FF5}"/>
              </a:ext>
            </a:extLst>
          </p:cNvPr>
          <p:cNvSpPr txBox="1"/>
          <p:nvPr/>
        </p:nvSpPr>
        <p:spPr>
          <a:xfrm>
            <a:off x="9633662" y="5795682"/>
            <a:ext cx="2388009" cy="923330"/>
          </a:xfrm>
          <a:prstGeom prst="rect">
            <a:avLst/>
          </a:prstGeom>
          <a:noFill/>
        </p:spPr>
        <p:txBody>
          <a:bodyPr wrap="square" rtlCol="0">
            <a:spAutoFit/>
          </a:bodyPr>
          <a:lstStyle/>
          <a:p>
            <a:r>
              <a:rPr lang="en-US" dirty="0"/>
              <a:t>Overall prevalence of OSA ( AHI &gt; 30 ) in survivors over 50%</a:t>
            </a:r>
          </a:p>
        </p:txBody>
      </p:sp>
    </p:spTree>
    <p:extLst>
      <p:ext uri="{BB962C8B-B14F-4D97-AF65-F5344CB8AC3E}">
        <p14:creationId xmlns:p14="http://schemas.microsoft.com/office/powerpoint/2010/main" val="253609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5A1C42-719B-CA4A-87CB-C6D4C09C8D81}"/>
              </a:ext>
            </a:extLst>
          </p:cNvPr>
          <p:cNvPicPr>
            <a:picLocks noChangeAspect="1"/>
          </p:cNvPicPr>
          <p:nvPr/>
        </p:nvPicPr>
        <p:blipFill>
          <a:blip r:embed="rId3"/>
          <a:stretch>
            <a:fillRect/>
          </a:stretch>
        </p:blipFill>
        <p:spPr>
          <a:xfrm>
            <a:off x="0" y="0"/>
            <a:ext cx="8826500" cy="3213100"/>
          </a:xfrm>
          <a:prstGeom prst="rect">
            <a:avLst/>
          </a:prstGeom>
        </p:spPr>
      </p:pic>
      <p:pic>
        <p:nvPicPr>
          <p:cNvPr id="10" name="Picture 9">
            <a:extLst>
              <a:ext uri="{FF2B5EF4-FFF2-40B4-BE49-F238E27FC236}">
                <a16:creationId xmlns:a16="http://schemas.microsoft.com/office/drawing/2014/main" id="{436219E3-52AA-0949-A3EE-EE00D4A93B27}"/>
              </a:ext>
            </a:extLst>
          </p:cNvPr>
          <p:cNvPicPr>
            <a:picLocks noChangeAspect="1"/>
          </p:cNvPicPr>
          <p:nvPr/>
        </p:nvPicPr>
        <p:blipFill>
          <a:blip r:embed="rId4"/>
          <a:stretch>
            <a:fillRect/>
          </a:stretch>
        </p:blipFill>
        <p:spPr>
          <a:xfrm>
            <a:off x="4208929" y="2390598"/>
            <a:ext cx="7903212" cy="4373271"/>
          </a:xfrm>
          <a:prstGeom prst="rect">
            <a:avLst/>
          </a:prstGeom>
        </p:spPr>
      </p:pic>
      <p:sp>
        <p:nvSpPr>
          <p:cNvPr id="7" name="Frame 6">
            <a:extLst>
              <a:ext uri="{FF2B5EF4-FFF2-40B4-BE49-F238E27FC236}">
                <a16:creationId xmlns:a16="http://schemas.microsoft.com/office/drawing/2014/main" id="{2CD2370E-81ED-B34B-8515-6933D73E338D}"/>
              </a:ext>
            </a:extLst>
          </p:cNvPr>
          <p:cNvSpPr/>
          <p:nvPr/>
        </p:nvSpPr>
        <p:spPr>
          <a:xfrm>
            <a:off x="6387354" y="5244354"/>
            <a:ext cx="1694328" cy="779928"/>
          </a:xfrm>
          <a:prstGeom prst="frame">
            <a:avLst>
              <a:gd name="adj1" fmla="val 15384"/>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0264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14F7C5-1F05-9845-8C15-A938A8442B95}"/>
              </a:ext>
            </a:extLst>
          </p:cNvPr>
          <p:cNvPicPr>
            <a:picLocks noChangeAspect="1"/>
          </p:cNvPicPr>
          <p:nvPr/>
        </p:nvPicPr>
        <p:blipFill>
          <a:blip r:embed="rId3"/>
          <a:stretch>
            <a:fillRect/>
          </a:stretch>
        </p:blipFill>
        <p:spPr>
          <a:xfrm>
            <a:off x="277906" y="190314"/>
            <a:ext cx="7668635" cy="2835274"/>
          </a:xfrm>
          <a:prstGeom prst="rect">
            <a:avLst/>
          </a:prstGeom>
        </p:spPr>
      </p:pic>
      <p:pic>
        <p:nvPicPr>
          <p:cNvPr id="2" name="Picture 1">
            <a:extLst>
              <a:ext uri="{FF2B5EF4-FFF2-40B4-BE49-F238E27FC236}">
                <a16:creationId xmlns:a16="http://schemas.microsoft.com/office/drawing/2014/main" id="{BA23A78C-2512-5E49-93F5-C51EE3EF136A}"/>
              </a:ext>
            </a:extLst>
          </p:cNvPr>
          <p:cNvPicPr>
            <a:picLocks noChangeAspect="1"/>
          </p:cNvPicPr>
          <p:nvPr/>
        </p:nvPicPr>
        <p:blipFill>
          <a:blip r:embed="rId4"/>
          <a:stretch>
            <a:fillRect/>
          </a:stretch>
        </p:blipFill>
        <p:spPr>
          <a:xfrm>
            <a:off x="7004050" y="3025588"/>
            <a:ext cx="3670300" cy="3251200"/>
          </a:xfrm>
          <a:prstGeom prst="rect">
            <a:avLst/>
          </a:prstGeom>
        </p:spPr>
      </p:pic>
      <p:sp>
        <p:nvSpPr>
          <p:cNvPr id="6" name="Frame 5">
            <a:extLst>
              <a:ext uri="{FF2B5EF4-FFF2-40B4-BE49-F238E27FC236}">
                <a16:creationId xmlns:a16="http://schemas.microsoft.com/office/drawing/2014/main" id="{1EFD7A17-3CFA-5A44-8D53-A805FA262348}"/>
              </a:ext>
            </a:extLst>
          </p:cNvPr>
          <p:cNvSpPr/>
          <p:nvPr/>
        </p:nvSpPr>
        <p:spPr>
          <a:xfrm>
            <a:off x="7004049" y="3146613"/>
            <a:ext cx="3780491" cy="685800"/>
          </a:xfrm>
          <a:prstGeom prst="frame">
            <a:avLst>
              <a:gd name="adj1" fmla="val 15384"/>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259B26AD-A5D0-6341-ABFE-CFF5E224E7A2}"/>
              </a:ext>
            </a:extLst>
          </p:cNvPr>
          <p:cNvSpPr/>
          <p:nvPr/>
        </p:nvSpPr>
        <p:spPr>
          <a:xfrm>
            <a:off x="7004049" y="4908178"/>
            <a:ext cx="3780491" cy="524434"/>
          </a:xfrm>
          <a:prstGeom prst="frame">
            <a:avLst>
              <a:gd name="adj1" fmla="val 15384"/>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9713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361C60F-C513-5740-BEF0-B6397E4DA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 y="1156525"/>
            <a:ext cx="4006660" cy="30548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42011C-A749-F047-A186-238E436E9740}"/>
              </a:ext>
            </a:extLst>
          </p:cNvPr>
          <p:cNvSpPr txBox="1"/>
          <p:nvPr/>
        </p:nvSpPr>
        <p:spPr>
          <a:xfrm>
            <a:off x="992918" y="0"/>
            <a:ext cx="3743674" cy="1200329"/>
          </a:xfrm>
          <a:prstGeom prst="rect">
            <a:avLst/>
          </a:prstGeom>
          <a:noFill/>
        </p:spPr>
        <p:txBody>
          <a:bodyPr wrap="square" rtlCol="0">
            <a:spAutoFit/>
          </a:bodyPr>
          <a:lstStyle/>
          <a:p>
            <a:r>
              <a:rPr lang="en-US" sz="2400" b="1" dirty="0"/>
              <a:t>1. </a:t>
            </a:r>
            <a:r>
              <a:rPr lang="en-US" sz="2400" dirty="0"/>
              <a:t>Theoretical distribution of causes of hypercapnic respiratory failure</a:t>
            </a:r>
          </a:p>
        </p:txBody>
      </p:sp>
      <p:sp>
        <p:nvSpPr>
          <p:cNvPr id="6" name="TextBox 5">
            <a:extLst>
              <a:ext uri="{FF2B5EF4-FFF2-40B4-BE49-F238E27FC236}">
                <a16:creationId xmlns:a16="http://schemas.microsoft.com/office/drawing/2014/main" id="{CDE53372-925E-7E43-B1E0-3849B21DCE7C}"/>
              </a:ext>
            </a:extLst>
          </p:cNvPr>
          <p:cNvSpPr txBox="1"/>
          <p:nvPr/>
        </p:nvSpPr>
        <p:spPr>
          <a:xfrm>
            <a:off x="5157216" y="2048256"/>
            <a:ext cx="4553712" cy="1200329"/>
          </a:xfrm>
          <a:prstGeom prst="rect">
            <a:avLst/>
          </a:prstGeom>
          <a:noFill/>
        </p:spPr>
        <p:txBody>
          <a:bodyPr wrap="square" rtlCol="0">
            <a:spAutoFit/>
          </a:bodyPr>
          <a:lstStyle/>
          <a:p>
            <a:r>
              <a:rPr lang="en-US" sz="2400" dirty="0">
                <a:solidFill>
                  <a:schemeClr val="accent1"/>
                </a:solidFill>
              </a:rPr>
              <a:t>Weak testing evidence required</a:t>
            </a:r>
          </a:p>
          <a:p>
            <a:endParaRPr lang="en-US" sz="2400" dirty="0">
              <a:solidFill>
                <a:schemeClr val="accent1"/>
              </a:solidFill>
            </a:endParaRPr>
          </a:p>
          <a:p>
            <a:r>
              <a:rPr lang="en-US" sz="2400" dirty="0">
                <a:solidFill>
                  <a:srgbClr val="FF0000"/>
                </a:solidFill>
              </a:rPr>
              <a:t>Strong testing evidence required </a:t>
            </a:r>
          </a:p>
        </p:txBody>
      </p:sp>
      <p:sp>
        <p:nvSpPr>
          <p:cNvPr id="7" name="Right Arrow 6">
            <a:extLst>
              <a:ext uri="{FF2B5EF4-FFF2-40B4-BE49-F238E27FC236}">
                <a16:creationId xmlns:a16="http://schemas.microsoft.com/office/drawing/2014/main" id="{1FABDAAA-575F-5040-92DE-0C1531A0CFBA}"/>
              </a:ext>
            </a:extLst>
          </p:cNvPr>
          <p:cNvSpPr/>
          <p:nvPr/>
        </p:nvSpPr>
        <p:spPr>
          <a:xfrm>
            <a:off x="9538652" y="2315662"/>
            <a:ext cx="786384" cy="59414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1C59984-7FBC-8E45-825C-A094E784A099}"/>
              </a:ext>
            </a:extLst>
          </p:cNvPr>
          <p:cNvSpPr txBox="1"/>
          <p:nvPr/>
        </p:nvSpPr>
        <p:spPr>
          <a:xfrm>
            <a:off x="10457688" y="2377439"/>
            <a:ext cx="1609344" cy="461665"/>
          </a:xfrm>
          <a:prstGeom prst="rect">
            <a:avLst/>
          </a:prstGeom>
          <a:noFill/>
        </p:spPr>
        <p:txBody>
          <a:bodyPr wrap="square" rtlCol="0">
            <a:spAutoFit/>
          </a:bodyPr>
          <a:lstStyle/>
          <a:p>
            <a:r>
              <a:rPr lang="en-US" sz="2400" b="1" dirty="0"/>
              <a:t>Diagnosis</a:t>
            </a:r>
            <a:r>
              <a:rPr lang="en-US" dirty="0"/>
              <a:t> </a:t>
            </a:r>
          </a:p>
        </p:txBody>
      </p:sp>
      <p:sp>
        <p:nvSpPr>
          <p:cNvPr id="10" name="TextBox 9">
            <a:extLst>
              <a:ext uri="{FF2B5EF4-FFF2-40B4-BE49-F238E27FC236}">
                <a16:creationId xmlns:a16="http://schemas.microsoft.com/office/drawing/2014/main" id="{6F74BDC5-E558-3947-BB05-2FF50498038F}"/>
              </a:ext>
            </a:extLst>
          </p:cNvPr>
          <p:cNvSpPr txBox="1"/>
          <p:nvPr/>
        </p:nvSpPr>
        <p:spPr>
          <a:xfrm>
            <a:off x="797846" y="4721567"/>
            <a:ext cx="5298154" cy="1200329"/>
          </a:xfrm>
          <a:prstGeom prst="rect">
            <a:avLst/>
          </a:prstGeom>
          <a:noFill/>
        </p:spPr>
        <p:txBody>
          <a:bodyPr wrap="square" rtlCol="0">
            <a:spAutoFit/>
          </a:bodyPr>
          <a:lstStyle/>
          <a:p>
            <a:r>
              <a:rPr lang="en-US" sz="2400" b="1" dirty="0"/>
              <a:t>2. </a:t>
            </a:r>
            <a:r>
              <a:rPr lang="en-US" sz="2400" dirty="0"/>
              <a:t>Conditional probabilities: </a:t>
            </a:r>
          </a:p>
          <a:p>
            <a:r>
              <a:rPr lang="en-US" sz="2400" dirty="0"/>
              <a:t>P (Hypercapnic Resp Failure | Condition) = P ( HRF and condition) / P (Condition) </a:t>
            </a:r>
          </a:p>
        </p:txBody>
      </p:sp>
      <p:sp>
        <p:nvSpPr>
          <p:cNvPr id="8" name="TextBox 7">
            <a:extLst>
              <a:ext uri="{FF2B5EF4-FFF2-40B4-BE49-F238E27FC236}">
                <a16:creationId xmlns:a16="http://schemas.microsoft.com/office/drawing/2014/main" id="{2689EB23-7AA3-3940-874B-4CBBFDDFEC24}"/>
              </a:ext>
            </a:extLst>
          </p:cNvPr>
          <p:cNvSpPr txBox="1"/>
          <p:nvPr/>
        </p:nvSpPr>
        <p:spPr>
          <a:xfrm>
            <a:off x="6876288" y="4213735"/>
            <a:ext cx="4754880" cy="2215991"/>
          </a:xfrm>
          <a:prstGeom prst="rect">
            <a:avLst/>
          </a:prstGeom>
          <a:noFill/>
        </p:spPr>
        <p:txBody>
          <a:bodyPr wrap="square" rtlCol="0">
            <a:spAutoFit/>
          </a:bodyPr>
          <a:lstStyle/>
          <a:p>
            <a:r>
              <a:rPr lang="en-US" sz="2400" dirty="0"/>
              <a:t>Prevalence Estimates (USA):</a:t>
            </a:r>
          </a:p>
          <a:p>
            <a:r>
              <a:rPr lang="en-US" sz="2400" b="1" dirty="0"/>
              <a:t>CHF: AHA estimate = 1.8% </a:t>
            </a:r>
          </a:p>
          <a:p>
            <a:r>
              <a:rPr lang="en-US" sz="2400" dirty="0"/>
              <a:t>COPD: CDC estimate = 6.3%.</a:t>
            </a:r>
          </a:p>
          <a:p>
            <a:r>
              <a:rPr lang="en-US" sz="2400" dirty="0"/>
              <a:t>OSA w/ AHI over 15:  7% (Wisconsin Sleep Cohort Study)</a:t>
            </a:r>
          </a:p>
          <a:p>
            <a:endParaRPr lang="en-US" dirty="0"/>
          </a:p>
        </p:txBody>
      </p:sp>
    </p:spTree>
    <p:extLst>
      <p:ext uri="{BB962C8B-B14F-4D97-AF65-F5344CB8AC3E}">
        <p14:creationId xmlns:p14="http://schemas.microsoft.com/office/powerpoint/2010/main" val="3823190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6578-11AB-984B-AE1D-014687B4B439}"/>
              </a:ext>
            </a:extLst>
          </p:cNvPr>
          <p:cNvSpPr>
            <a:spLocks noGrp="1"/>
          </p:cNvSpPr>
          <p:nvPr>
            <p:ph type="title"/>
          </p:nvPr>
        </p:nvSpPr>
        <p:spPr/>
        <p:txBody>
          <a:bodyPr/>
          <a:lstStyle/>
          <a:p>
            <a:r>
              <a:rPr lang="en-US" dirty="0"/>
              <a:t>Causal? Associated?</a:t>
            </a:r>
          </a:p>
        </p:txBody>
      </p:sp>
      <p:sp>
        <p:nvSpPr>
          <p:cNvPr id="3" name="Content Placeholder 2">
            <a:extLst>
              <a:ext uri="{FF2B5EF4-FFF2-40B4-BE49-F238E27FC236}">
                <a16:creationId xmlns:a16="http://schemas.microsoft.com/office/drawing/2014/main" id="{2A1FA943-3614-8F4B-87D9-A50820CA20F0}"/>
              </a:ext>
            </a:extLst>
          </p:cNvPr>
          <p:cNvSpPr>
            <a:spLocks noGrp="1"/>
          </p:cNvSpPr>
          <p:nvPr>
            <p:ph idx="1"/>
          </p:nvPr>
        </p:nvSpPr>
        <p:spPr/>
        <p:txBody>
          <a:bodyPr/>
          <a:lstStyle/>
          <a:p>
            <a:pPr marL="0" indent="0">
              <a:buNone/>
            </a:pPr>
            <a:r>
              <a:rPr lang="en-US" dirty="0"/>
              <a:t>If we improve hypercapnia without improving the cause, do we improve outcomes?</a:t>
            </a:r>
            <a:br>
              <a:rPr lang="en-US" dirty="0"/>
            </a:br>
            <a:endParaRPr lang="en-US" dirty="0"/>
          </a:p>
          <a:p>
            <a:endParaRPr lang="en-US" dirty="0"/>
          </a:p>
        </p:txBody>
      </p:sp>
      <p:pic>
        <p:nvPicPr>
          <p:cNvPr id="4" name="Picture 3">
            <a:extLst>
              <a:ext uri="{FF2B5EF4-FFF2-40B4-BE49-F238E27FC236}">
                <a16:creationId xmlns:a16="http://schemas.microsoft.com/office/drawing/2014/main" id="{EA3F8425-3C01-3B4E-9227-59BD670DBE76}"/>
              </a:ext>
            </a:extLst>
          </p:cNvPr>
          <p:cNvPicPr>
            <a:picLocks noChangeAspect="1"/>
          </p:cNvPicPr>
          <p:nvPr/>
        </p:nvPicPr>
        <p:blipFill rotWithShape="1">
          <a:blip r:embed="rId3"/>
          <a:srcRect l="16157" t="19596" r="3270" b="33131"/>
          <a:stretch/>
        </p:blipFill>
        <p:spPr>
          <a:xfrm>
            <a:off x="838200" y="2611577"/>
            <a:ext cx="9881004" cy="4063543"/>
          </a:xfrm>
          <a:prstGeom prst="rect">
            <a:avLst/>
          </a:prstGeom>
        </p:spPr>
      </p:pic>
    </p:spTree>
    <p:extLst>
      <p:ext uri="{BB962C8B-B14F-4D97-AF65-F5344CB8AC3E}">
        <p14:creationId xmlns:p14="http://schemas.microsoft.com/office/powerpoint/2010/main" val="609465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o Cares Stock Illustrations – 158 Who Cares Stock Illustrations, Vectors  &amp;amp; Clipart - Dreamstime">
            <a:extLst>
              <a:ext uri="{FF2B5EF4-FFF2-40B4-BE49-F238E27FC236}">
                <a16:creationId xmlns:a16="http://schemas.microsoft.com/office/drawing/2014/main" id="{717F9564-9749-494B-8930-DB8F72D6A85F}"/>
              </a:ext>
            </a:extLst>
          </p:cNvPr>
          <p:cNvPicPr>
            <a:picLocks noChangeAspect="1" noChangeArrowheads="1"/>
          </p:cNvPicPr>
          <p:nvPr/>
        </p:nvPicPr>
        <p:blipFill>
          <a:blip r:embed="rId3">
            <a:alphaModFix amt="14000"/>
            <a:extLst>
              <a:ext uri="{BEBA8EAE-BF5A-486C-A8C5-ECC9F3942E4B}">
                <a14:imgProps xmlns:a14="http://schemas.microsoft.com/office/drawing/2010/main">
                  <a14:imgLayer r:embed="rId4">
                    <a14:imgEffect>
                      <a14:saturation sat="38000"/>
                    </a14:imgEffect>
                  </a14:imgLayer>
                </a14:imgProps>
              </a:ext>
              <a:ext uri="{28A0092B-C50C-407E-A947-70E740481C1C}">
                <a14:useLocalDpi xmlns:a14="http://schemas.microsoft.com/office/drawing/2010/main" val="0"/>
              </a:ext>
            </a:extLst>
          </a:blip>
          <a:srcRect/>
          <a:stretch>
            <a:fillRect/>
          </a:stretch>
        </p:blipFill>
        <p:spPr bwMode="auto">
          <a:xfrm>
            <a:off x="2670175" y="0"/>
            <a:ext cx="685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8DAFD78-8ECB-3E43-9B65-04C60CC8F1BF}"/>
              </a:ext>
            </a:extLst>
          </p:cNvPr>
          <p:cNvSpPr>
            <a:spLocks noGrp="1"/>
          </p:cNvSpPr>
          <p:nvPr>
            <p:ph type="title"/>
          </p:nvPr>
        </p:nvSpPr>
        <p:spPr>
          <a:xfrm>
            <a:off x="838200" y="365125"/>
            <a:ext cx="10515600" cy="1325563"/>
          </a:xfrm>
        </p:spPr>
        <p:txBody>
          <a:bodyPr/>
          <a:lstStyle/>
          <a:p>
            <a:r>
              <a:rPr lang="en-US" dirty="0"/>
              <a:t>Say you get the cause right.. now what?</a:t>
            </a:r>
          </a:p>
        </p:txBody>
      </p:sp>
      <p:graphicFrame>
        <p:nvGraphicFramePr>
          <p:cNvPr id="7" name="Table 8">
            <a:extLst>
              <a:ext uri="{FF2B5EF4-FFF2-40B4-BE49-F238E27FC236}">
                <a16:creationId xmlns:a16="http://schemas.microsoft.com/office/drawing/2014/main" id="{3928A660-6053-C948-830B-89B3BBBC0999}"/>
              </a:ext>
            </a:extLst>
          </p:cNvPr>
          <p:cNvGraphicFramePr>
            <a:graphicFrameLocks noGrp="1"/>
          </p:cNvGraphicFramePr>
          <p:nvPr>
            <p:extLst>
              <p:ext uri="{D42A27DB-BD31-4B8C-83A1-F6EECF244321}">
                <p14:modId xmlns:p14="http://schemas.microsoft.com/office/powerpoint/2010/main" val="102579005"/>
              </p:ext>
            </p:extLst>
          </p:nvPr>
        </p:nvGraphicFramePr>
        <p:xfrm>
          <a:off x="643871" y="1690688"/>
          <a:ext cx="10902670" cy="4577080"/>
        </p:xfrm>
        <a:graphic>
          <a:graphicData uri="http://schemas.openxmlformats.org/drawingml/2006/table">
            <a:tbl>
              <a:tblPr firstRow="1" bandRow="1">
                <a:tableStyleId>{9D7B26C5-4107-4FEC-AEDC-1716B250A1EF}</a:tableStyleId>
              </a:tblPr>
              <a:tblGrid>
                <a:gridCol w="1816941">
                  <a:extLst>
                    <a:ext uri="{9D8B030D-6E8A-4147-A177-3AD203B41FA5}">
                      <a16:colId xmlns:a16="http://schemas.microsoft.com/office/drawing/2014/main" val="1569219324"/>
                    </a:ext>
                  </a:extLst>
                </a:gridCol>
                <a:gridCol w="1223682">
                  <a:extLst>
                    <a:ext uri="{9D8B030D-6E8A-4147-A177-3AD203B41FA5}">
                      <a16:colId xmlns:a16="http://schemas.microsoft.com/office/drawing/2014/main" val="3291341535"/>
                    </a:ext>
                  </a:extLst>
                </a:gridCol>
                <a:gridCol w="2017059">
                  <a:extLst>
                    <a:ext uri="{9D8B030D-6E8A-4147-A177-3AD203B41FA5}">
                      <a16:colId xmlns:a16="http://schemas.microsoft.com/office/drawing/2014/main" val="2267604483"/>
                    </a:ext>
                  </a:extLst>
                </a:gridCol>
                <a:gridCol w="2402541">
                  <a:extLst>
                    <a:ext uri="{9D8B030D-6E8A-4147-A177-3AD203B41FA5}">
                      <a16:colId xmlns:a16="http://schemas.microsoft.com/office/drawing/2014/main" val="3450842467"/>
                    </a:ext>
                  </a:extLst>
                </a:gridCol>
                <a:gridCol w="3442447">
                  <a:extLst>
                    <a:ext uri="{9D8B030D-6E8A-4147-A177-3AD203B41FA5}">
                      <a16:colId xmlns:a16="http://schemas.microsoft.com/office/drawing/2014/main" val="2817595537"/>
                    </a:ext>
                  </a:extLst>
                </a:gridCol>
              </a:tblGrid>
              <a:tr h="370840">
                <a:tc>
                  <a:txBody>
                    <a:bodyPr/>
                    <a:lstStyle/>
                    <a:p>
                      <a:r>
                        <a:rPr lang="en-US" dirty="0"/>
                        <a:t>Cause</a:t>
                      </a:r>
                    </a:p>
                  </a:txBody>
                  <a:tcPr/>
                </a:tc>
                <a:tc>
                  <a:txBody>
                    <a:bodyPr/>
                    <a:lstStyle/>
                    <a:p>
                      <a:r>
                        <a:rPr lang="en-US" dirty="0"/>
                        <a:t>Treatment</a:t>
                      </a:r>
                    </a:p>
                  </a:txBody>
                  <a:tcPr/>
                </a:tc>
                <a:tc>
                  <a:txBody>
                    <a:bodyPr/>
                    <a:lstStyle/>
                    <a:p>
                      <a:r>
                        <a:rPr lang="en-US" dirty="0"/>
                        <a:t>Outcome Improved</a:t>
                      </a:r>
                    </a:p>
                  </a:txBody>
                  <a:tcPr/>
                </a:tc>
                <a:tc>
                  <a:txBody>
                    <a:bodyPr/>
                    <a:lstStyle/>
                    <a:p>
                      <a:r>
                        <a:rPr lang="en-US" dirty="0"/>
                        <a:t>LOE (Cochrane or ATS)</a:t>
                      </a:r>
                    </a:p>
                  </a:txBody>
                  <a:tcPr/>
                </a:tc>
                <a:tc>
                  <a:txBody>
                    <a:bodyPr/>
                    <a:lstStyle/>
                    <a:p>
                      <a:r>
                        <a:rPr lang="en-US" dirty="0"/>
                        <a:t>Criteria (*</a:t>
                      </a:r>
                      <a:r>
                        <a:rPr lang="en-US" dirty="0" err="1"/>
                        <a:t>Resmed</a:t>
                      </a:r>
                      <a:r>
                        <a:rPr lang="en-US" dirty="0"/>
                        <a:t>)</a:t>
                      </a:r>
                    </a:p>
                  </a:txBody>
                  <a:tcPr/>
                </a:tc>
                <a:extLst>
                  <a:ext uri="{0D108BD9-81ED-4DB2-BD59-A6C34878D82A}">
                    <a16:rowId xmlns:a16="http://schemas.microsoft.com/office/drawing/2014/main" val="1206906089"/>
                  </a:ext>
                </a:extLst>
              </a:tr>
              <a:tr h="370840">
                <a:tc>
                  <a:txBody>
                    <a:bodyPr/>
                    <a:lstStyle/>
                    <a:p>
                      <a:r>
                        <a:rPr lang="en-US" dirty="0"/>
                        <a:t>Restrictive Thoracic </a:t>
                      </a:r>
                      <a:r>
                        <a:rPr lang="en-US" dirty="0" err="1"/>
                        <a:t>Dz</a:t>
                      </a:r>
                      <a:endParaRPr lang="en-US" dirty="0"/>
                    </a:p>
                  </a:txBody>
                  <a:tcPr/>
                </a:tc>
                <a:tc>
                  <a:txBody>
                    <a:bodyPr/>
                    <a:lstStyle/>
                    <a:p>
                      <a:r>
                        <a:rPr lang="en-US" dirty="0"/>
                        <a:t>NIV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Hospitalization, Mortality</a:t>
                      </a:r>
                    </a:p>
                    <a:p>
                      <a:endParaRPr lang="en-US" dirty="0"/>
                    </a:p>
                  </a:txBody>
                  <a:tcPr/>
                </a:tc>
                <a:tc>
                  <a:txBody>
                    <a:bodyPr/>
                    <a:lstStyle/>
                    <a:p>
                      <a:r>
                        <a:rPr lang="en-US" dirty="0"/>
                        <a:t>Meta-analysis of 3+ 3(mixed) RCTs</a:t>
                      </a:r>
                    </a:p>
                    <a:p>
                      <a:r>
                        <a:rPr lang="en-US" dirty="0"/>
                        <a:t>Low</a:t>
                      </a:r>
                    </a:p>
                  </a:txBody>
                  <a:tcPr/>
                </a:tc>
                <a:tc>
                  <a:txBody>
                    <a:bodyPr/>
                    <a:lstStyle/>
                    <a:p>
                      <a:pPr marL="285750" indent="-285750">
                        <a:buFont typeface="Arial" panose="020B0604020202020204" pitchFamily="34" charset="0"/>
                        <a:buChar char="•"/>
                      </a:pPr>
                      <a:r>
                        <a:rPr lang="en-US" dirty="0"/>
                        <a:t>ABG w/ PaCO2 over 45</a:t>
                      </a:r>
                    </a:p>
                    <a:p>
                      <a:pPr marL="285750" indent="-285750">
                        <a:buFont typeface="Arial" panose="020B0604020202020204" pitchFamily="34" charset="0"/>
                        <a:buChar char="•"/>
                      </a:pPr>
                      <a:r>
                        <a:rPr lang="en-US" dirty="0"/>
                        <a:t>Sleep oximetry SpO2 &lt; 88%</a:t>
                      </a:r>
                    </a:p>
                  </a:txBody>
                  <a:tcPr/>
                </a:tc>
                <a:extLst>
                  <a:ext uri="{0D108BD9-81ED-4DB2-BD59-A6C34878D82A}">
                    <a16:rowId xmlns:a16="http://schemas.microsoft.com/office/drawing/2014/main" val="2401026655"/>
                  </a:ext>
                </a:extLst>
              </a:tr>
              <a:tr h="370840">
                <a:tc>
                  <a:txBody>
                    <a:bodyPr/>
                    <a:lstStyle/>
                    <a:p>
                      <a:r>
                        <a:rPr lang="en-US" dirty="0"/>
                        <a:t>OHS</a:t>
                      </a:r>
                    </a:p>
                  </a:txBody>
                  <a:tcPr/>
                </a:tc>
                <a:tc>
                  <a:txBody>
                    <a:bodyPr/>
                    <a:lstStyle/>
                    <a:p>
                      <a:r>
                        <a:rPr lang="en-US" dirty="0"/>
                        <a:t>CPAP or BiPAP</a:t>
                      </a:r>
                    </a:p>
                  </a:txBody>
                  <a:tcPr/>
                </a:tc>
                <a:tc>
                  <a:txBody>
                    <a:bodyPr/>
                    <a:lstStyle/>
                    <a:p>
                      <a:r>
                        <a:rPr lang="en-US" dirty="0"/>
                        <a:t>CO2, O2, ED visits, and mortality.</a:t>
                      </a:r>
                    </a:p>
                  </a:txBody>
                  <a:tcPr/>
                </a:tc>
                <a:tc>
                  <a:txBody>
                    <a:bodyPr/>
                    <a:lstStyle/>
                    <a:p>
                      <a:r>
                        <a:rPr lang="en-US" dirty="0"/>
                        <a:t>Meta-analysis of 3 RCTs and 12 nonrandomized studies</a:t>
                      </a:r>
                    </a:p>
                  </a:txBody>
                  <a:tcPr/>
                </a:tc>
                <a:tc>
                  <a:txBody>
                    <a:bodyPr/>
                    <a:lstStyle/>
                    <a:p>
                      <a:pPr marL="285750" indent="-285750">
                        <a:buFont typeface="Arial" panose="020B0604020202020204" pitchFamily="34" charset="0"/>
                        <a:buChar char="•"/>
                      </a:pPr>
                      <a:r>
                        <a:rPr lang="en-US" dirty="0"/>
                        <a:t>CPAP: Sleep study </a:t>
                      </a:r>
                    </a:p>
                    <a:p>
                      <a:pPr marL="285750" indent="-285750">
                        <a:buFont typeface="Arial" panose="020B0604020202020204" pitchFamily="34" charset="0"/>
                        <a:buChar char="•"/>
                      </a:pPr>
                      <a:r>
                        <a:rPr lang="en-US" dirty="0"/>
                        <a:t>BiPAP: PaCO2 awake &gt; 45 mmHg and FEV1 &gt; FVC 70%</a:t>
                      </a:r>
                    </a:p>
                  </a:txBody>
                  <a:tcPr/>
                </a:tc>
                <a:extLst>
                  <a:ext uri="{0D108BD9-81ED-4DB2-BD59-A6C34878D82A}">
                    <a16:rowId xmlns:a16="http://schemas.microsoft.com/office/drawing/2014/main" val="4177642416"/>
                  </a:ext>
                </a:extLst>
              </a:tr>
              <a:tr h="370840">
                <a:tc>
                  <a:txBody>
                    <a:bodyPr/>
                    <a:lstStyle/>
                    <a:p>
                      <a:r>
                        <a:rPr lang="en-US" dirty="0"/>
                        <a:t>COPD</a:t>
                      </a:r>
                    </a:p>
                  </a:txBody>
                  <a:tcPr/>
                </a:tc>
                <a:tc>
                  <a:txBody>
                    <a:bodyPr/>
                    <a:lstStyle/>
                    <a:p>
                      <a:r>
                        <a:rPr lang="en-US" dirty="0"/>
                        <a:t>NIV</a:t>
                      </a:r>
                    </a:p>
                  </a:txBody>
                  <a:tcPr/>
                </a:tc>
                <a:tc>
                  <a:txBody>
                    <a:bodyPr/>
                    <a:lstStyle/>
                    <a:p>
                      <a:r>
                        <a:rPr lang="en-US" dirty="0"/>
                        <a:t>CO2 Hospitalization, QOL, dyspnea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Meta-analysis of 14 RCTs</a:t>
                      </a:r>
                    </a:p>
                    <a:p>
                      <a:r>
                        <a:rPr lang="en-US" dirty="0"/>
                        <a:t>Moderate</a:t>
                      </a:r>
                    </a:p>
                  </a:txBody>
                  <a:tcPr/>
                </a:tc>
                <a:tc>
                  <a:txBody>
                    <a:bodyPr/>
                    <a:lstStyle/>
                    <a:p>
                      <a:pPr marL="285750" indent="-285750">
                        <a:buFont typeface="Arial" panose="020B0604020202020204" pitchFamily="34" charset="0"/>
                        <a:buChar char="•"/>
                      </a:pPr>
                      <a:r>
                        <a:rPr lang="en-US" dirty="0"/>
                        <a:t>PaCO2 over 45 or 52</a:t>
                      </a:r>
                    </a:p>
                    <a:p>
                      <a:pPr marL="285750" indent="-285750">
                        <a:buFont typeface="Arial" panose="020B0604020202020204" pitchFamily="34" charset="0"/>
                        <a:buChar char="•"/>
                      </a:pPr>
                      <a:r>
                        <a:rPr lang="en-US" dirty="0"/>
                        <a:t>Sleep oximetry SpO2 &lt; 5 </a:t>
                      </a:r>
                      <a:r>
                        <a:rPr lang="en-US" dirty="0" err="1"/>
                        <a:t>mintues</a:t>
                      </a:r>
                      <a:r>
                        <a:rPr lang="en-US" dirty="0"/>
                        <a:t> on 2L or usual O2</a:t>
                      </a:r>
                    </a:p>
                    <a:p>
                      <a:pPr marL="285750" indent="-285750">
                        <a:buFont typeface="Arial" panose="020B0604020202020204" pitchFamily="34" charset="0"/>
                        <a:buChar char="•"/>
                      </a:pPr>
                      <a:r>
                        <a:rPr lang="en-US" dirty="0"/>
                        <a:t>OSA excluded or CPAP tried </a:t>
                      </a:r>
                    </a:p>
                    <a:p>
                      <a:pPr marL="285750" indent="-285750">
                        <a:buFont typeface="Arial" panose="020B0604020202020204" pitchFamily="34" charset="0"/>
                        <a:buChar char="•"/>
                      </a:pPr>
                      <a:r>
                        <a:rPr lang="en-US" dirty="0"/>
                        <a:t>2-4 weeks recovery from </a:t>
                      </a:r>
                      <a:r>
                        <a:rPr lang="en-US" dirty="0" err="1"/>
                        <a:t>exac</a:t>
                      </a:r>
                      <a:r>
                        <a:rPr lang="en-US" dirty="0"/>
                        <a:t>.</a:t>
                      </a:r>
                    </a:p>
                  </a:txBody>
                  <a:tcPr/>
                </a:tc>
                <a:extLst>
                  <a:ext uri="{0D108BD9-81ED-4DB2-BD59-A6C34878D82A}">
                    <a16:rowId xmlns:a16="http://schemas.microsoft.com/office/drawing/2014/main" val="3785718396"/>
                  </a:ext>
                </a:extLst>
              </a:tr>
              <a:tr h="370840">
                <a:tc>
                  <a:txBody>
                    <a:bodyPr/>
                    <a:lstStyle/>
                    <a:p>
                      <a:r>
                        <a:rPr lang="en-US" dirty="0"/>
                        <a:t>Neuromuscular </a:t>
                      </a:r>
                      <a:r>
                        <a:rPr lang="en-US" dirty="0" err="1"/>
                        <a:t>Dz</a:t>
                      </a:r>
                      <a:endParaRPr lang="en-US" dirty="0"/>
                    </a:p>
                  </a:txBody>
                  <a:tcPr/>
                </a:tc>
                <a:tc>
                  <a:txBody>
                    <a:bodyPr/>
                    <a:lstStyle/>
                    <a:p>
                      <a:endParaRPr lang="en-US" dirty="0"/>
                    </a:p>
                  </a:txBody>
                  <a:tcPr/>
                </a:tc>
                <a:tc>
                  <a:txBody>
                    <a:bodyPr/>
                    <a:lstStyle/>
                    <a:p>
                      <a:r>
                        <a:rPr lang="en-US" dirty="0"/>
                        <a:t>Hospitalization, Mortality</a:t>
                      </a:r>
                    </a:p>
                  </a:txBody>
                  <a:tcPr/>
                </a:tc>
                <a:tc>
                  <a:txBody>
                    <a:bodyPr/>
                    <a:lstStyle/>
                    <a:p>
                      <a:r>
                        <a:rPr lang="en-US" dirty="0"/>
                        <a:t>Meta-analysis of 4+3 (mixed) RCTs</a:t>
                      </a:r>
                    </a:p>
                    <a:p>
                      <a:r>
                        <a:rPr lang="en-US" dirty="0"/>
                        <a:t>Low</a:t>
                      </a:r>
                    </a:p>
                  </a:txBody>
                  <a:tcPr/>
                </a:tc>
                <a:tc>
                  <a:txBody>
                    <a:bodyPr/>
                    <a:lstStyle/>
                    <a:p>
                      <a:pPr marL="285750" indent="-285750">
                        <a:buFont typeface="Arial" panose="020B0604020202020204" pitchFamily="34" charset="0"/>
                        <a:buChar char="•"/>
                      </a:pPr>
                      <a:r>
                        <a:rPr lang="en-US" dirty="0"/>
                        <a:t>ABG w/ PaCO2 over 45</a:t>
                      </a:r>
                    </a:p>
                    <a:p>
                      <a:pPr marL="285750" indent="-285750">
                        <a:buFont typeface="Arial" panose="020B0604020202020204" pitchFamily="34" charset="0"/>
                        <a:buChar char="•"/>
                      </a:pPr>
                      <a:r>
                        <a:rPr lang="en-US" dirty="0"/>
                        <a:t>Sleep oximetry SpO2 &lt; 88%</a:t>
                      </a:r>
                    </a:p>
                    <a:p>
                      <a:pPr marL="285750" indent="-285750">
                        <a:buFont typeface="Arial" panose="020B0604020202020204" pitchFamily="34" charset="0"/>
                        <a:buChar char="•"/>
                      </a:pPr>
                      <a:r>
                        <a:rPr lang="en-US" dirty="0"/>
                        <a:t>MIP &lt; 60cmH2o or FVC &lt; 50%</a:t>
                      </a:r>
                    </a:p>
                  </a:txBody>
                  <a:tcPr/>
                </a:tc>
                <a:extLst>
                  <a:ext uri="{0D108BD9-81ED-4DB2-BD59-A6C34878D82A}">
                    <a16:rowId xmlns:a16="http://schemas.microsoft.com/office/drawing/2014/main" val="2779353083"/>
                  </a:ext>
                </a:extLst>
              </a:tr>
            </a:tbl>
          </a:graphicData>
        </a:graphic>
      </p:graphicFrame>
      <p:sp>
        <p:nvSpPr>
          <p:cNvPr id="10" name="Frame 9">
            <a:extLst>
              <a:ext uri="{FF2B5EF4-FFF2-40B4-BE49-F238E27FC236}">
                <a16:creationId xmlns:a16="http://schemas.microsoft.com/office/drawing/2014/main" id="{7E7664DC-7B8F-FA43-9B59-FA452C59BAB9}"/>
              </a:ext>
            </a:extLst>
          </p:cNvPr>
          <p:cNvSpPr/>
          <p:nvPr/>
        </p:nvSpPr>
        <p:spPr>
          <a:xfrm>
            <a:off x="7960380" y="1583111"/>
            <a:ext cx="3586162" cy="4802187"/>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0701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4592-50DE-8A41-97B8-DC61A39BD12A}"/>
              </a:ext>
            </a:extLst>
          </p:cNvPr>
          <p:cNvSpPr>
            <a:spLocks noGrp="1"/>
          </p:cNvSpPr>
          <p:nvPr>
            <p:ph type="title"/>
          </p:nvPr>
        </p:nvSpPr>
        <p:spPr/>
        <p:txBody>
          <a:bodyPr/>
          <a:lstStyle/>
          <a:p>
            <a:r>
              <a:rPr lang="en-US" dirty="0"/>
              <a:t>What is the opportunity? </a:t>
            </a:r>
          </a:p>
        </p:txBody>
      </p:sp>
      <p:sp>
        <p:nvSpPr>
          <p:cNvPr id="3" name="Content Placeholder 2">
            <a:extLst>
              <a:ext uri="{FF2B5EF4-FFF2-40B4-BE49-F238E27FC236}">
                <a16:creationId xmlns:a16="http://schemas.microsoft.com/office/drawing/2014/main" id="{3C6CF9B5-0CC8-3B44-A1D4-3FCA67AABD95}"/>
              </a:ext>
            </a:extLst>
          </p:cNvPr>
          <p:cNvSpPr>
            <a:spLocks noGrp="1"/>
          </p:cNvSpPr>
          <p:nvPr>
            <p:ph idx="1"/>
          </p:nvPr>
        </p:nvSpPr>
        <p:spPr/>
        <p:txBody>
          <a:bodyPr>
            <a:normAutofit/>
          </a:bodyPr>
          <a:lstStyle/>
          <a:p>
            <a:r>
              <a:rPr lang="en-US" dirty="0"/>
              <a:t>Two ways you can address hypercapnia: </a:t>
            </a:r>
          </a:p>
          <a:p>
            <a:pPr lvl="1"/>
            <a:r>
              <a:rPr lang="en-US" dirty="0"/>
              <a:t>Fix can’t breathe</a:t>
            </a:r>
          </a:p>
          <a:p>
            <a:pPr lvl="2"/>
            <a:r>
              <a:rPr lang="en-US" b="1" dirty="0"/>
              <a:t>NIV. </a:t>
            </a:r>
            <a:r>
              <a:rPr lang="en-US" b="1" dirty="0">
                <a:sym typeface="Wingdings" pitchFamily="2" charset="2"/>
              </a:rPr>
              <a:t> Data here</a:t>
            </a:r>
          </a:p>
          <a:p>
            <a:pPr lvl="3"/>
            <a:r>
              <a:rPr lang="en-US" b="1" dirty="0">
                <a:sym typeface="Wingdings" pitchFamily="2" charset="2"/>
              </a:rPr>
              <a:t>ONLY limited subset with chronic hypercapnia. Not recurrent acute hypercapnia</a:t>
            </a:r>
            <a:endParaRPr lang="en-US" b="1" dirty="0"/>
          </a:p>
          <a:p>
            <a:pPr lvl="2"/>
            <a:r>
              <a:rPr lang="en-US" dirty="0"/>
              <a:t>Addressing strength (</a:t>
            </a:r>
            <a:r>
              <a:rPr lang="en-US" dirty="0" err="1"/>
              <a:t>Pulm</a:t>
            </a:r>
            <a:r>
              <a:rPr lang="en-US" dirty="0"/>
              <a:t> Rehab?)</a:t>
            </a:r>
          </a:p>
          <a:p>
            <a:pPr lvl="2"/>
            <a:r>
              <a:rPr lang="en-US" dirty="0"/>
              <a:t>Reversing cause (Weight loss?)</a:t>
            </a:r>
          </a:p>
          <a:p>
            <a:pPr lvl="1"/>
            <a:r>
              <a:rPr lang="en-US" dirty="0"/>
              <a:t>Fix won’t breathe</a:t>
            </a:r>
          </a:p>
          <a:p>
            <a:pPr lvl="2"/>
            <a:r>
              <a:rPr lang="en-US" dirty="0"/>
              <a:t>Reduce medications that decrease hypercapnic ventilatory response</a:t>
            </a:r>
          </a:p>
          <a:p>
            <a:pPr lvl="2"/>
            <a:r>
              <a:rPr lang="en-US" dirty="0"/>
              <a:t>Increase hypercapnic ventilatory response (acetazolamide)</a:t>
            </a:r>
          </a:p>
          <a:p>
            <a:r>
              <a:rPr lang="en-US" dirty="0"/>
              <a:t>What do you do on discharge, if anything?</a:t>
            </a:r>
          </a:p>
          <a:p>
            <a:endParaRPr lang="en-US" dirty="0"/>
          </a:p>
        </p:txBody>
      </p:sp>
    </p:spTree>
    <p:extLst>
      <p:ext uri="{BB962C8B-B14F-4D97-AF65-F5344CB8AC3E}">
        <p14:creationId xmlns:p14="http://schemas.microsoft.com/office/powerpoint/2010/main" val="694075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CC94-A8B7-DE46-94FF-1200385B028B}"/>
              </a:ext>
            </a:extLst>
          </p:cNvPr>
          <p:cNvSpPr>
            <a:spLocks noGrp="1"/>
          </p:cNvSpPr>
          <p:nvPr>
            <p:ph type="title"/>
          </p:nvPr>
        </p:nvSpPr>
        <p:spPr/>
        <p:txBody>
          <a:bodyPr/>
          <a:lstStyle/>
          <a:p>
            <a:r>
              <a:rPr lang="en-US" b="1" dirty="0"/>
              <a:t>General hypotheses regarding hypercapnia</a:t>
            </a:r>
          </a:p>
        </p:txBody>
      </p:sp>
      <p:sp>
        <p:nvSpPr>
          <p:cNvPr id="3" name="Content Placeholder 2">
            <a:extLst>
              <a:ext uri="{FF2B5EF4-FFF2-40B4-BE49-F238E27FC236}">
                <a16:creationId xmlns:a16="http://schemas.microsoft.com/office/drawing/2014/main" id="{133A10A4-D624-B949-BE25-A57C1D88E3DE}"/>
              </a:ext>
            </a:extLst>
          </p:cNvPr>
          <p:cNvSpPr>
            <a:spLocks noGrp="1"/>
          </p:cNvSpPr>
          <p:nvPr>
            <p:ph idx="1"/>
          </p:nvPr>
        </p:nvSpPr>
        <p:spPr/>
        <p:txBody>
          <a:bodyPr>
            <a:normAutofit lnSpcReduction="10000"/>
          </a:bodyPr>
          <a:lstStyle/>
          <a:p>
            <a:r>
              <a:rPr lang="en-US" dirty="0"/>
              <a:t>The </a:t>
            </a:r>
            <a:r>
              <a:rPr lang="en-US" b="1" dirty="0"/>
              <a:t>causes of hypercapnia have changed </a:t>
            </a:r>
            <a:r>
              <a:rPr lang="en-US" dirty="0"/>
              <a:t>due to increased rates of obesity, opiate use, and multimorbidity (e.g. </a:t>
            </a:r>
            <a:r>
              <a:rPr lang="en-US" dirty="0" err="1"/>
              <a:t>CHF+Loop</a:t>
            </a:r>
            <a:r>
              <a:rPr lang="en-US" dirty="0"/>
              <a:t> diuretics)</a:t>
            </a:r>
          </a:p>
          <a:p>
            <a:pPr lvl="1"/>
            <a:r>
              <a:rPr lang="en-US" dirty="0"/>
              <a:t>OSA (OHS, or not); CHF/Diuretics are major drivers. </a:t>
            </a:r>
          </a:p>
          <a:p>
            <a:pPr lvl="1"/>
            <a:r>
              <a:rPr lang="en-US" dirty="0"/>
              <a:t>More than COPD and NMD</a:t>
            </a:r>
          </a:p>
          <a:p>
            <a:r>
              <a:rPr lang="en-US" dirty="0"/>
              <a:t>Both </a:t>
            </a:r>
            <a:r>
              <a:rPr lang="en-US" b="1" dirty="0"/>
              <a:t>the presence of hypercapnia and the cause of hypercapnia are frequently missed.</a:t>
            </a:r>
            <a:r>
              <a:rPr lang="en-US" dirty="0"/>
              <a:t> Management that could be instituted is not. Outcomes suffer as a result</a:t>
            </a:r>
          </a:p>
          <a:p>
            <a:r>
              <a:rPr lang="en-US" b="1" dirty="0"/>
              <a:t>There is little evidence to guide the management of these patients</a:t>
            </a:r>
            <a:r>
              <a:rPr lang="en-US" dirty="0"/>
              <a:t>, partly due to suboptimal disease classification and partly due to absence of adequate investigation. </a:t>
            </a:r>
          </a:p>
          <a:p>
            <a:r>
              <a:rPr lang="en-US" dirty="0"/>
              <a:t>So… where do we start?</a:t>
            </a:r>
          </a:p>
        </p:txBody>
      </p:sp>
    </p:spTree>
    <p:extLst>
      <p:ext uri="{BB962C8B-B14F-4D97-AF65-F5344CB8AC3E}">
        <p14:creationId xmlns:p14="http://schemas.microsoft.com/office/powerpoint/2010/main" val="103114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5302-F07E-CB44-841F-5F213793D238}"/>
              </a:ext>
            </a:extLst>
          </p:cNvPr>
          <p:cNvSpPr>
            <a:spLocks noGrp="1"/>
          </p:cNvSpPr>
          <p:nvPr>
            <p:ph type="title"/>
          </p:nvPr>
        </p:nvSpPr>
        <p:spPr/>
        <p:txBody>
          <a:bodyPr/>
          <a:lstStyle/>
          <a:p>
            <a:r>
              <a:rPr lang="en-US" dirty="0"/>
              <a:t>Team: </a:t>
            </a:r>
          </a:p>
        </p:txBody>
      </p:sp>
      <p:sp>
        <p:nvSpPr>
          <p:cNvPr id="3" name="Content Placeholder 2">
            <a:extLst>
              <a:ext uri="{FF2B5EF4-FFF2-40B4-BE49-F238E27FC236}">
                <a16:creationId xmlns:a16="http://schemas.microsoft.com/office/drawing/2014/main" id="{8F8AA33C-F73E-5F40-A624-895BBBD424BA}"/>
              </a:ext>
            </a:extLst>
          </p:cNvPr>
          <p:cNvSpPr>
            <a:spLocks noGrp="1"/>
          </p:cNvSpPr>
          <p:nvPr>
            <p:ph idx="1"/>
          </p:nvPr>
        </p:nvSpPr>
        <p:spPr/>
        <p:txBody>
          <a:bodyPr/>
          <a:lstStyle/>
          <a:p>
            <a:r>
              <a:rPr lang="en-US" dirty="0"/>
              <a:t>Krishna Sundar, MD – PCCM</a:t>
            </a:r>
          </a:p>
          <a:p>
            <a:r>
              <a:rPr lang="en-US" dirty="0"/>
              <a:t>Ram </a:t>
            </a:r>
            <a:r>
              <a:rPr lang="en-US" dirty="0" err="1"/>
              <a:t>Gouripeddi</a:t>
            </a:r>
            <a:r>
              <a:rPr lang="en-US" dirty="0"/>
              <a:t>, MBBS – Bioinformatics</a:t>
            </a:r>
          </a:p>
          <a:p>
            <a:r>
              <a:rPr lang="en-US" dirty="0"/>
              <a:t>Jeanette Brown, MD PhD – PCCM</a:t>
            </a:r>
          </a:p>
          <a:p>
            <a:r>
              <a:rPr lang="en-US" dirty="0"/>
              <a:t>Conrad Addison, MD – Fellow, Sleep Medicine</a:t>
            </a:r>
          </a:p>
          <a:p>
            <a:r>
              <a:rPr lang="en-US" dirty="0" err="1"/>
              <a:t>Somya</a:t>
            </a:r>
            <a:r>
              <a:rPr lang="en-US" dirty="0"/>
              <a:t> Mishra, MD – Resident, Anesthesia </a:t>
            </a:r>
          </a:p>
          <a:p>
            <a:endParaRPr lang="en-US" dirty="0"/>
          </a:p>
          <a:p>
            <a:r>
              <a:rPr lang="en-US" dirty="0"/>
              <a:t>Acknowledgement – Scott </a:t>
            </a:r>
            <a:r>
              <a:rPr lang="en-US" dirty="0" err="1"/>
              <a:t>Aberegg</a:t>
            </a:r>
            <a:r>
              <a:rPr lang="en-US" dirty="0"/>
              <a:t>, MD MPH; Karl Sanders MD, Rob Paine, MD</a:t>
            </a:r>
          </a:p>
        </p:txBody>
      </p:sp>
    </p:spTree>
    <p:extLst>
      <p:ext uri="{BB962C8B-B14F-4D97-AF65-F5344CB8AC3E}">
        <p14:creationId xmlns:p14="http://schemas.microsoft.com/office/powerpoint/2010/main" val="1964117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E4AA-70E6-854D-9F44-6A511856AA40}"/>
              </a:ext>
            </a:extLst>
          </p:cNvPr>
          <p:cNvSpPr>
            <a:spLocks noGrp="1"/>
          </p:cNvSpPr>
          <p:nvPr>
            <p:ph type="title"/>
          </p:nvPr>
        </p:nvSpPr>
        <p:spPr/>
        <p:txBody>
          <a:bodyPr>
            <a:normAutofit/>
          </a:bodyPr>
          <a:lstStyle/>
          <a:p>
            <a:r>
              <a:rPr lang="en-US" dirty="0"/>
              <a:t>Step 1: Who is the source population?</a:t>
            </a:r>
          </a:p>
        </p:txBody>
      </p:sp>
      <p:sp>
        <p:nvSpPr>
          <p:cNvPr id="3" name="Content Placeholder 2">
            <a:extLst>
              <a:ext uri="{FF2B5EF4-FFF2-40B4-BE49-F238E27FC236}">
                <a16:creationId xmlns:a16="http://schemas.microsoft.com/office/drawing/2014/main" id="{F94A79FA-9619-ED4B-92C4-3FBFB1D10577}"/>
              </a:ext>
            </a:extLst>
          </p:cNvPr>
          <p:cNvSpPr>
            <a:spLocks noGrp="1"/>
          </p:cNvSpPr>
          <p:nvPr>
            <p:ph idx="1"/>
          </p:nvPr>
        </p:nvSpPr>
        <p:spPr/>
        <p:txBody>
          <a:bodyPr/>
          <a:lstStyle/>
          <a:p>
            <a:r>
              <a:rPr lang="en-US" dirty="0"/>
              <a:t>Definition of Respiratory Failure (Nunn and Lamb’s Applied Respiratory Physiology, 9</a:t>
            </a:r>
            <a:r>
              <a:rPr lang="en-US" baseline="30000" dirty="0"/>
              <a:t>th</a:t>
            </a:r>
            <a:r>
              <a:rPr lang="en-US" dirty="0"/>
              <a:t> Edition): </a:t>
            </a:r>
          </a:p>
          <a:p>
            <a:r>
              <a:rPr lang="en-US" dirty="0"/>
              <a:t>“Failure of maintenance of normal arterial gas partial pressures” </a:t>
            </a:r>
          </a:p>
          <a:p>
            <a:pPr lvl="1"/>
            <a:r>
              <a:rPr lang="en-US" dirty="0"/>
              <a:t>Normal (sea level) 95% range 38.3 +/- 7.5 mmHg =&gt; 45 mmHg threshold.</a:t>
            </a:r>
          </a:p>
          <a:p>
            <a:pPr lvl="1"/>
            <a:endParaRPr lang="en-US" dirty="0"/>
          </a:p>
          <a:p>
            <a:pPr marL="457200" lvl="1" indent="0" algn="ctr">
              <a:buNone/>
            </a:pPr>
            <a:endParaRPr lang="en-US" sz="3200" b="1" dirty="0"/>
          </a:p>
          <a:p>
            <a:pPr marL="457200" lvl="1" indent="0" algn="ctr">
              <a:buNone/>
            </a:pPr>
            <a:r>
              <a:rPr lang="en-US" sz="3200" b="1" dirty="0"/>
              <a:t>Who meets these criteria?</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897542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14F7C5-1F05-9845-8C15-A938A8442B95}"/>
              </a:ext>
            </a:extLst>
          </p:cNvPr>
          <p:cNvPicPr>
            <a:picLocks noChangeAspect="1"/>
          </p:cNvPicPr>
          <p:nvPr/>
        </p:nvPicPr>
        <p:blipFill>
          <a:blip r:embed="rId3"/>
          <a:stretch>
            <a:fillRect/>
          </a:stretch>
        </p:blipFill>
        <p:spPr>
          <a:xfrm>
            <a:off x="277906" y="190314"/>
            <a:ext cx="7668635" cy="2835274"/>
          </a:xfrm>
          <a:prstGeom prst="rect">
            <a:avLst/>
          </a:prstGeom>
        </p:spPr>
      </p:pic>
      <p:sp>
        <p:nvSpPr>
          <p:cNvPr id="6" name="Content Placeholder 2">
            <a:extLst>
              <a:ext uri="{FF2B5EF4-FFF2-40B4-BE49-F238E27FC236}">
                <a16:creationId xmlns:a16="http://schemas.microsoft.com/office/drawing/2014/main" id="{3D541D3D-6722-424D-ACC8-09419B07AA3B}"/>
              </a:ext>
            </a:extLst>
          </p:cNvPr>
          <p:cNvSpPr>
            <a:spLocks noGrp="1"/>
          </p:cNvSpPr>
          <p:nvPr>
            <p:ph idx="1"/>
          </p:nvPr>
        </p:nvSpPr>
        <p:spPr>
          <a:xfrm>
            <a:off x="1385046" y="3630705"/>
            <a:ext cx="9968753" cy="2546257"/>
          </a:xfrm>
        </p:spPr>
        <p:txBody>
          <a:bodyPr>
            <a:normAutofit fontScale="77500" lnSpcReduction="20000"/>
          </a:bodyPr>
          <a:lstStyle/>
          <a:p>
            <a:pPr marL="0" indent="0">
              <a:buNone/>
            </a:pPr>
            <a:r>
              <a:rPr lang="en-US" dirty="0"/>
              <a:t>Admitted (ICU or floor) with one of the following diagnostic codes:</a:t>
            </a:r>
          </a:p>
          <a:p>
            <a:r>
              <a:rPr lang="en-US" dirty="0"/>
              <a:t>J96.02 (acute hypercapnic respiratory failure)</a:t>
            </a:r>
          </a:p>
          <a:p>
            <a:r>
              <a:rPr lang="en-US" dirty="0"/>
              <a:t>J96.22 (acute and chronic respiratory failure with hypercapnia)</a:t>
            </a:r>
          </a:p>
          <a:p>
            <a:r>
              <a:rPr lang="en-US" dirty="0"/>
              <a:t>J96.92 (respiratory failure </a:t>
            </a:r>
            <a:r>
              <a:rPr lang="en-US" dirty="0" err="1"/>
              <a:t>unspecifed</a:t>
            </a:r>
            <a:r>
              <a:rPr lang="en-US" dirty="0"/>
              <a:t> with hypercapnia)</a:t>
            </a:r>
          </a:p>
          <a:p>
            <a:r>
              <a:rPr lang="en-US" dirty="0"/>
              <a:t>J96.12 (chronic respiratory failure with hypercapnia)</a:t>
            </a:r>
          </a:p>
          <a:p>
            <a:r>
              <a:rPr lang="en-US" dirty="0"/>
              <a:t>E66.2 (morbid obesity with hypoventilation)</a:t>
            </a:r>
          </a:p>
          <a:p>
            <a:pPr marL="0" indent="0">
              <a:buNone/>
            </a:pPr>
            <a:r>
              <a:rPr lang="en-US" dirty="0"/>
              <a:t> </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835524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57825-68B9-E64E-9C6E-E8277E16BE65}"/>
              </a:ext>
            </a:extLst>
          </p:cNvPr>
          <p:cNvPicPr>
            <a:picLocks noChangeAspect="1"/>
          </p:cNvPicPr>
          <p:nvPr/>
        </p:nvPicPr>
        <p:blipFill>
          <a:blip r:embed="rId3"/>
          <a:stretch>
            <a:fillRect/>
          </a:stretch>
        </p:blipFill>
        <p:spPr>
          <a:xfrm>
            <a:off x="0" y="159124"/>
            <a:ext cx="4597400" cy="1752600"/>
          </a:xfrm>
          <a:prstGeom prst="rect">
            <a:avLst/>
          </a:prstGeom>
        </p:spPr>
      </p:pic>
      <p:pic>
        <p:nvPicPr>
          <p:cNvPr id="7" name="Picture 6">
            <a:extLst>
              <a:ext uri="{FF2B5EF4-FFF2-40B4-BE49-F238E27FC236}">
                <a16:creationId xmlns:a16="http://schemas.microsoft.com/office/drawing/2014/main" id="{0733F90D-4757-8043-B4EF-5C1BEC36204C}"/>
              </a:ext>
            </a:extLst>
          </p:cNvPr>
          <p:cNvPicPr>
            <a:picLocks noChangeAspect="1"/>
          </p:cNvPicPr>
          <p:nvPr/>
        </p:nvPicPr>
        <p:blipFill>
          <a:blip r:embed="rId4"/>
          <a:stretch>
            <a:fillRect/>
          </a:stretch>
        </p:blipFill>
        <p:spPr>
          <a:xfrm>
            <a:off x="1105984" y="2233705"/>
            <a:ext cx="3873500" cy="2019300"/>
          </a:xfrm>
          <a:prstGeom prst="rect">
            <a:avLst/>
          </a:prstGeom>
        </p:spPr>
      </p:pic>
      <p:sp>
        <p:nvSpPr>
          <p:cNvPr id="9" name="Content Placeholder 2">
            <a:extLst>
              <a:ext uri="{FF2B5EF4-FFF2-40B4-BE49-F238E27FC236}">
                <a16:creationId xmlns:a16="http://schemas.microsoft.com/office/drawing/2014/main" id="{3F80BAC1-0311-0E40-A71D-35F16D04C085}"/>
              </a:ext>
            </a:extLst>
          </p:cNvPr>
          <p:cNvSpPr>
            <a:spLocks noGrp="1"/>
          </p:cNvSpPr>
          <p:nvPr>
            <p:ph idx="1"/>
          </p:nvPr>
        </p:nvSpPr>
        <p:spPr>
          <a:xfrm>
            <a:off x="4979484" y="2845406"/>
            <a:ext cx="6858336" cy="1081135"/>
          </a:xfrm>
        </p:spPr>
        <p:txBody>
          <a:bodyPr>
            <a:normAutofit/>
          </a:bodyPr>
          <a:lstStyle/>
          <a:p>
            <a:pPr marL="0" indent="0">
              <a:buNone/>
            </a:pPr>
            <a:r>
              <a:rPr lang="en-US" dirty="0"/>
              <a:t>Admitted to ICU with PaCO2 over 45 mmHg and a pH less than 7.35 </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166327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5A1C42-719B-CA4A-87CB-C6D4C09C8D81}"/>
              </a:ext>
            </a:extLst>
          </p:cNvPr>
          <p:cNvPicPr>
            <a:picLocks noChangeAspect="1"/>
          </p:cNvPicPr>
          <p:nvPr/>
        </p:nvPicPr>
        <p:blipFill>
          <a:blip r:embed="rId3"/>
          <a:stretch>
            <a:fillRect/>
          </a:stretch>
        </p:blipFill>
        <p:spPr>
          <a:xfrm>
            <a:off x="0" y="0"/>
            <a:ext cx="8826500" cy="3213100"/>
          </a:xfrm>
          <a:prstGeom prst="rect">
            <a:avLst/>
          </a:prstGeom>
        </p:spPr>
      </p:pic>
      <p:sp>
        <p:nvSpPr>
          <p:cNvPr id="5" name="Content Placeholder 2">
            <a:extLst>
              <a:ext uri="{FF2B5EF4-FFF2-40B4-BE49-F238E27FC236}">
                <a16:creationId xmlns:a16="http://schemas.microsoft.com/office/drawing/2014/main" id="{F100A1A0-068E-BD45-9D2E-41AC4DA61D60}"/>
              </a:ext>
            </a:extLst>
          </p:cNvPr>
          <p:cNvSpPr>
            <a:spLocks noGrp="1"/>
          </p:cNvSpPr>
          <p:nvPr>
            <p:ph idx="1"/>
          </p:nvPr>
        </p:nvSpPr>
        <p:spPr>
          <a:xfrm>
            <a:off x="1968164" y="4270795"/>
            <a:ext cx="6858336" cy="1081135"/>
          </a:xfrm>
        </p:spPr>
        <p:txBody>
          <a:bodyPr>
            <a:normAutofit fontScale="92500"/>
          </a:bodyPr>
          <a:lstStyle/>
          <a:p>
            <a:pPr marL="0" indent="0">
              <a:buNone/>
            </a:pPr>
            <a:r>
              <a:rPr lang="en-US" dirty="0"/>
              <a:t>Admitted to hospital (Floor or ICU) with ABG showing PaCO2 over 45 mmHg and pH 7.35-7.45</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59728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64104D-7B45-A04C-9290-7DF8228C7E5D}"/>
              </a:ext>
            </a:extLst>
          </p:cNvPr>
          <p:cNvSpPr>
            <a:spLocks noGrp="1"/>
          </p:cNvSpPr>
          <p:nvPr>
            <p:ph idx="1"/>
          </p:nvPr>
        </p:nvSpPr>
        <p:spPr>
          <a:xfrm>
            <a:off x="2492188" y="3429000"/>
            <a:ext cx="9260541" cy="3512857"/>
          </a:xfrm>
        </p:spPr>
        <p:txBody>
          <a:bodyPr/>
          <a:lstStyle/>
          <a:p>
            <a:r>
              <a:rPr lang="en-US" dirty="0"/>
              <a:t>Admitted to the ICU</a:t>
            </a:r>
          </a:p>
          <a:p>
            <a:r>
              <a:rPr lang="en-US" dirty="0"/>
              <a:t>PaCO2 greater than 47.25 mmHg</a:t>
            </a:r>
          </a:p>
          <a:p>
            <a:r>
              <a:rPr lang="en-US" dirty="0"/>
              <a:t>Procedure code for non-invasive ventilation or invasive mechanical ventilation initiation</a:t>
            </a:r>
          </a:p>
        </p:txBody>
      </p:sp>
      <p:pic>
        <p:nvPicPr>
          <p:cNvPr id="4" name="Picture 3">
            <a:extLst>
              <a:ext uri="{FF2B5EF4-FFF2-40B4-BE49-F238E27FC236}">
                <a16:creationId xmlns:a16="http://schemas.microsoft.com/office/drawing/2014/main" id="{01F1D3CB-15A4-8A45-B9A6-EB34BA3E7D9C}"/>
              </a:ext>
            </a:extLst>
          </p:cNvPr>
          <p:cNvPicPr>
            <a:picLocks noChangeAspect="1"/>
          </p:cNvPicPr>
          <p:nvPr/>
        </p:nvPicPr>
        <p:blipFill>
          <a:blip r:embed="rId3"/>
          <a:stretch>
            <a:fillRect/>
          </a:stretch>
        </p:blipFill>
        <p:spPr>
          <a:xfrm>
            <a:off x="0" y="0"/>
            <a:ext cx="8444006" cy="2990965"/>
          </a:xfrm>
          <a:prstGeom prst="rect">
            <a:avLst/>
          </a:prstGeom>
        </p:spPr>
      </p:pic>
    </p:spTree>
    <p:extLst>
      <p:ext uri="{BB962C8B-B14F-4D97-AF65-F5344CB8AC3E}">
        <p14:creationId xmlns:p14="http://schemas.microsoft.com/office/powerpoint/2010/main" val="2819481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3EE3D-C3CC-174B-9495-F426CACC4D8F}"/>
              </a:ext>
            </a:extLst>
          </p:cNvPr>
          <p:cNvSpPr>
            <a:spLocks noGrp="1"/>
          </p:cNvSpPr>
          <p:nvPr>
            <p:ph type="title"/>
          </p:nvPr>
        </p:nvSpPr>
        <p:spPr/>
        <p:txBody>
          <a:bodyPr/>
          <a:lstStyle/>
          <a:p>
            <a:r>
              <a:rPr lang="en-US" dirty="0"/>
              <a:t>Hypotheses: </a:t>
            </a:r>
          </a:p>
        </p:txBody>
      </p:sp>
      <p:sp>
        <p:nvSpPr>
          <p:cNvPr id="3" name="Content Placeholder 2">
            <a:extLst>
              <a:ext uri="{FF2B5EF4-FFF2-40B4-BE49-F238E27FC236}">
                <a16:creationId xmlns:a16="http://schemas.microsoft.com/office/drawing/2014/main" id="{52394588-96B7-6942-9ACE-E0A0ACCDFE28}"/>
              </a:ext>
            </a:extLst>
          </p:cNvPr>
          <p:cNvSpPr>
            <a:spLocks noGrp="1"/>
          </p:cNvSpPr>
          <p:nvPr>
            <p:ph idx="1"/>
          </p:nvPr>
        </p:nvSpPr>
        <p:spPr>
          <a:xfrm>
            <a:off x="838200" y="1637367"/>
            <a:ext cx="10515600" cy="4351338"/>
          </a:xfrm>
        </p:spPr>
        <p:txBody>
          <a:bodyPr>
            <a:normAutofit lnSpcReduction="10000"/>
          </a:bodyPr>
          <a:lstStyle/>
          <a:p>
            <a:r>
              <a:rPr lang="en-US" dirty="0"/>
              <a:t>The various methods used in studies of hypercapnic respiratory failure identify different patients</a:t>
            </a:r>
          </a:p>
          <a:p>
            <a:pPr lvl="1"/>
            <a:r>
              <a:rPr lang="en-US" b="1" dirty="0"/>
              <a:t>Hypothesis 1: </a:t>
            </a:r>
            <a:r>
              <a:rPr lang="en-US" dirty="0"/>
              <a:t>the sensitivity (aka recall) and positive predictive value (aka precision) for both billing code- and procedural code-based identification of hypercapnic respiratory failure will be below 80%, when compared to blood gas-based identification as the reference standard.</a:t>
            </a:r>
          </a:p>
          <a:p>
            <a:r>
              <a:rPr lang="en-US" dirty="0"/>
              <a:t>These populations differ in risk for outcomes of interest which hampers interpretation of these studies.</a:t>
            </a:r>
          </a:p>
          <a:p>
            <a:pPr lvl="1"/>
            <a:r>
              <a:rPr lang="en-US" b="1" dirty="0"/>
              <a:t>Hypothesis 2: </a:t>
            </a:r>
            <a:r>
              <a:rPr lang="en-US" dirty="0"/>
              <a:t>The distribution of age, ethnicity, BMI, </a:t>
            </a:r>
            <a:r>
              <a:rPr lang="en-US" dirty="0" err="1"/>
              <a:t>Elixhauser</a:t>
            </a:r>
            <a:r>
              <a:rPr lang="en-US" dirty="0"/>
              <a:t> comorbidity score, and frequency of coexisting diagnoses (OSA, opiate use disorder, COPD, CHF, and neuromuscular disease) will differ between the cohorts identified by each method.</a:t>
            </a:r>
          </a:p>
          <a:p>
            <a:pPr marL="457200" lvl="1" indent="0">
              <a:buNone/>
            </a:pPr>
            <a:endParaRPr lang="en-US" dirty="0"/>
          </a:p>
        </p:txBody>
      </p:sp>
    </p:spTree>
    <p:extLst>
      <p:ext uri="{BB962C8B-B14F-4D97-AF65-F5344CB8AC3E}">
        <p14:creationId xmlns:p14="http://schemas.microsoft.com/office/powerpoint/2010/main" val="4043188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FA63-274A-FB47-9E79-B1C14D6990D8}"/>
              </a:ext>
            </a:extLst>
          </p:cNvPr>
          <p:cNvSpPr>
            <a:spLocks noGrp="1"/>
          </p:cNvSpPr>
          <p:nvPr>
            <p:ph type="title"/>
          </p:nvPr>
        </p:nvSpPr>
        <p:spPr/>
        <p:txBody>
          <a:bodyPr/>
          <a:lstStyle/>
          <a:p>
            <a:r>
              <a:rPr lang="en-US" dirty="0"/>
              <a:t>Data source:</a:t>
            </a:r>
            <a:br>
              <a:rPr lang="en-US" dirty="0"/>
            </a:br>
            <a:endParaRPr lang="en-US" dirty="0"/>
          </a:p>
        </p:txBody>
      </p:sp>
      <p:pic>
        <p:nvPicPr>
          <p:cNvPr id="4" name="Picture 3">
            <a:extLst>
              <a:ext uri="{FF2B5EF4-FFF2-40B4-BE49-F238E27FC236}">
                <a16:creationId xmlns:a16="http://schemas.microsoft.com/office/drawing/2014/main" id="{7501F423-3826-B543-92C5-420A4F9AF413}"/>
              </a:ext>
            </a:extLst>
          </p:cNvPr>
          <p:cNvPicPr>
            <a:picLocks noChangeAspect="1"/>
          </p:cNvPicPr>
          <p:nvPr/>
        </p:nvPicPr>
        <p:blipFill rotWithShape="1">
          <a:blip r:embed="rId3"/>
          <a:srcRect t="7459" b="4679"/>
          <a:stretch/>
        </p:blipFill>
        <p:spPr>
          <a:xfrm>
            <a:off x="0" y="1809968"/>
            <a:ext cx="12192000" cy="3496236"/>
          </a:xfrm>
          <a:prstGeom prst="rect">
            <a:avLst/>
          </a:prstGeom>
        </p:spPr>
      </p:pic>
      <p:pic>
        <p:nvPicPr>
          <p:cNvPr id="5" name="Picture 4">
            <a:extLst>
              <a:ext uri="{FF2B5EF4-FFF2-40B4-BE49-F238E27FC236}">
                <a16:creationId xmlns:a16="http://schemas.microsoft.com/office/drawing/2014/main" id="{DA24309C-48F7-7343-B118-ADFE8D734F81}"/>
              </a:ext>
            </a:extLst>
          </p:cNvPr>
          <p:cNvPicPr>
            <a:picLocks noChangeAspect="1"/>
          </p:cNvPicPr>
          <p:nvPr/>
        </p:nvPicPr>
        <p:blipFill>
          <a:blip r:embed="rId4"/>
          <a:stretch>
            <a:fillRect/>
          </a:stretch>
        </p:blipFill>
        <p:spPr>
          <a:xfrm>
            <a:off x="5126690" y="367101"/>
            <a:ext cx="4219015" cy="1442867"/>
          </a:xfrm>
          <a:prstGeom prst="rect">
            <a:avLst/>
          </a:prstGeom>
        </p:spPr>
      </p:pic>
    </p:spTree>
    <p:extLst>
      <p:ext uri="{BB962C8B-B14F-4D97-AF65-F5344CB8AC3E}">
        <p14:creationId xmlns:p14="http://schemas.microsoft.com/office/powerpoint/2010/main" val="252577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FA63-274A-FB47-9E79-B1C14D6990D8}"/>
              </a:ext>
            </a:extLst>
          </p:cNvPr>
          <p:cNvSpPr>
            <a:spLocks noGrp="1"/>
          </p:cNvSpPr>
          <p:nvPr>
            <p:ph type="title"/>
          </p:nvPr>
        </p:nvSpPr>
        <p:spPr/>
        <p:txBody>
          <a:bodyPr/>
          <a:lstStyle/>
          <a:p>
            <a:r>
              <a:rPr lang="en-US" dirty="0"/>
              <a:t>Data source:</a:t>
            </a:r>
            <a:br>
              <a:rPr lang="en-US" dirty="0"/>
            </a:br>
            <a:endParaRPr lang="en-US" dirty="0"/>
          </a:p>
        </p:txBody>
      </p:sp>
      <p:pic>
        <p:nvPicPr>
          <p:cNvPr id="5" name="Picture 4">
            <a:extLst>
              <a:ext uri="{FF2B5EF4-FFF2-40B4-BE49-F238E27FC236}">
                <a16:creationId xmlns:a16="http://schemas.microsoft.com/office/drawing/2014/main" id="{DA24309C-48F7-7343-B118-ADFE8D734F81}"/>
              </a:ext>
            </a:extLst>
          </p:cNvPr>
          <p:cNvPicPr>
            <a:picLocks noChangeAspect="1"/>
          </p:cNvPicPr>
          <p:nvPr/>
        </p:nvPicPr>
        <p:blipFill>
          <a:blip r:embed="rId3"/>
          <a:stretch>
            <a:fillRect/>
          </a:stretch>
        </p:blipFill>
        <p:spPr>
          <a:xfrm>
            <a:off x="5126690" y="367101"/>
            <a:ext cx="4219015" cy="1442867"/>
          </a:xfrm>
          <a:prstGeom prst="rect">
            <a:avLst/>
          </a:prstGeom>
        </p:spPr>
      </p:pic>
      <p:graphicFrame>
        <p:nvGraphicFramePr>
          <p:cNvPr id="3" name="Table 5">
            <a:extLst>
              <a:ext uri="{FF2B5EF4-FFF2-40B4-BE49-F238E27FC236}">
                <a16:creationId xmlns:a16="http://schemas.microsoft.com/office/drawing/2014/main" id="{7892CA39-9485-4B48-ABFD-4CAF5FD0FF55}"/>
              </a:ext>
            </a:extLst>
          </p:cNvPr>
          <p:cNvGraphicFramePr>
            <a:graphicFrameLocks noGrp="1"/>
          </p:cNvGraphicFramePr>
          <p:nvPr>
            <p:extLst>
              <p:ext uri="{D42A27DB-BD31-4B8C-83A1-F6EECF244321}">
                <p14:modId xmlns:p14="http://schemas.microsoft.com/office/powerpoint/2010/main" val="4289291065"/>
              </p:ext>
            </p:extLst>
          </p:nvPr>
        </p:nvGraphicFramePr>
        <p:xfrm>
          <a:off x="2032000" y="3691466"/>
          <a:ext cx="8128000" cy="2931160"/>
        </p:xfrm>
        <a:graphic>
          <a:graphicData uri="http://schemas.openxmlformats.org/drawingml/2006/table">
            <a:tbl>
              <a:tblPr firstRow="1" bandRow="1">
                <a:tableStyleId>{C083E6E3-FA7D-4D7B-A595-EF9225AFEA82}</a:tableStyleId>
              </a:tblPr>
              <a:tblGrid>
                <a:gridCol w="4064000">
                  <a:extLst>
                    <a:ext uri="{9D8B030D-6E8A-4147-A177-3AD203B41FA5}">
                      <a16:colId xmlns:a16="http://schemas.microsoft.com/office/drawing/2014/main" val="3566131836"/>
                    </a:ext>
                  </a:extLst>
                </a:gridCol>
                <a:gridCol w="4064000">
                  <a:extLst>
                    <a:ext uri="{9D8B030D-6E8A-4147-A177-3AD203B41FA5}">
                      <a16:colId xmlns:a16="http://schemas.microsoft.com/office/drawing/2014/main" val="886369643"/>
                    </a:ext>
                  </a:extLst>
                </a:gridCol>
              </a:tblGrid>
              <a:tr h="370840">
                <a:tc>
                  <a:txBody>
                    <a:bodyPr/>
                    <a:lstStyle/>
                    <a:p>
                      <a:r>
                        <a:rPr lang="en-US" dirty="0"/>
                        <a:t>Data Available</a:t>
                      </a:r>
                    </a:p>
                  </a:txBody>
                  <a:tcPr/>
                </a:tc>
                <a:tc>
                  <a:txBody>
                    <a:bodyPr/>
                    <a:lstStyle/>
                    <a:p>
                      <a:r>
                        <a:rPr lang="en-US" dirty="0"/>
                        <a:t>Data unavailable</a:t>
                      </a:r>
                    </a:p>
                  </a:txBody>
                  <a:tcPr/>
                </a:tc>
                <a:extLst>
                  <a:ext uri="{0D108BD9-81ED-4DB2-BD59-A6C34878D82A}">
                    <a16:rowId xmlns:a16="http://schemas.microsoft.com/office/drawing/2014/main" val="1681914315"/>
                  </a:ext>
                </a:extLst>
              </a:tr>
              <a:tr h="370840">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Demographics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Diagnosis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Medications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Procedures - what procedures were done. E.g. sleep study code</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Labs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Cancer registry (NAACCR)</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Allergies</a:t>
                      </a:r>
                      <a:endParaRPr lang="en-US" dirty="0"/>
                    </a:p>
                    <a:p>
                      <a:endParaRPr lang="en-US" dirty="0"/>
                    </a:p>
                  </a:txBody>
                  <a:tcPr/>
                </a:tc>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Some notes*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Diagnostic reports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DICOM image objects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Providers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Departments/clinics</a:t>
                      </a:r>
                      <a:endParaRPr lang="en-US" dirty="0"/>
                    </a:p>
                    <a:p>
                      <a:endParaRPr lang="en-US" dirty="0"/>
                    </a:p>
                  </a:txBody>
                  <a:tcPr/>
                </a:tc>
                <a:extLst>
                  <a:ext uri="{0D108BD9-81ED-4DB2-BD59-A6C34878D82A}">
                    <a16:rowId xmlns:a16="http://schemas.microsoft.com/office/drawing/2014/main" val="3420175816"/>
                  </a:ext>
                </a:extLst>
              </a:tr>
            </a:tbl>
          </a:graphicData>
        </a:graphic>
      </p:graphicFrame>
      <p:sp>
        <p:nvSpPr>
          <p:cNvPr id="6" name="Content Placeholder 2">
            <a:extLst>
              <a:ext uri="{FF2B5EF4-FFF2-40B4-BE49-F238E27FC236}">
                <a16:creationId xmlns:a16="http://schemas.microsoft.com/office/drawing/2014/main" id="{EAD2679D-5D3B-8E4C-A395-CBF0410D7C52}"/>
              </a:ext>
            </a:extLst>
          </p:cNvPr>
          <p:cNvSpPr>
            <a:spLocks noGrp="1"/>
          </p:cNvSpPr>
          <p:nvPr>
            <p:ph idx="1"/>
          </p:nvPr>
        </p:nvSpPr>
        <p:spPr>
          <a:xfrm>
            <a:off x="838200" y="1919754"/>
            <a:ext cx="10515600" cy="1442867"/>
          </a:xfrm>
        </p:spPr>
        <p:txBody>
          <a:bodyPr/>
          <a:lstStyle/>
          <a:p>
            <a:r>
              <a:rPr lang="en-US" dirty="0"/>
              <a:t>69 million MRNs; ~50 academic medical centers (including U of U) </a:t>
            </a:r>
          </a:p>
          <a:p>
            <a:r>
              <a:rPr lang="en-US" dirty="0"/>
              <a:t>De-identified, patient-level data (not PHI, though recommended to be treated as such)</a:t>
            </a:r>
          </a:p>
        </p:txBody>
      </p:sp>
    </p:spTree>
    <p:extLst>
      <p:ext uri="{BB962C8B-B14F-4D97-AF65-F5344CB8AC3E}">
        <p14:creationId xmlns:p14="http://schemas.microsoft.com/office/powerpoint/2010/main" val="1531388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6CD3-A3DF-5E40-9EC3-26073A891FEC}"/>
              </a:ext>
            </a:extLst>
          </p:cNvPr>
          <p:cNvSpPr>
            <a:spLocks noGrp="1"/>
          </p:cNvSpPr>
          <p:nvPr>
            <p:ph type="title"/>
          </p:nvPr>
        </p:nvSpPr>
        <p:spPr/>
        <p:txBody>
          <a:bodyPr/>
          <a:lstStyle/>
          <a:p>
            <a:r>
              <a:rPr lang="en-US" dirty="0"/>
              <a:t>Data request: </a:t>
            </a:r>
          </a:p>
        </p:txBody>
      </p:sp>
      <p:sp>
        <p:nvSpPr>
          <p:cNvPr id="3" name="Content Placeholder 2">
            <a:extLst>
              <a:ext uri="{FF2B5EF4-FFF2-40B4-BE49-F238E27FC236}">
                <a16:creationId xmlns:a16="http://schemas.microsoft.com/office/drawing/2014/main" id="{67D115AC-0620-EC4B-935A-EE2DC570331D}"/>
              </a:ext>
            </a:extLst>
          </p:cNvPr>
          <p:cNvSpPr>
            <a:spLocks noGrp="1"/>
          </p:cNvSpPr>
          <p:nvPr>
            <p:ph idx="1"/>
          </p:nvPr>
        </p:nvSpPr>
        <p:spPr>
          <a:xfrm>
            <a:off x="838200" y="1825625"/>
            <a:ext cx="4300728" cy="4264279"/>
          </a:xfrm>
        </p:spPr>
        <p:txBody>
          <a:bodyPr>
            <a:normAutofit/>
          </a:bodyPr>
          <a:lstStyle/>
          <a:p>
            <a:r>
              <a:rPr lang="en-US" dirty="0"/>
              <a:t>69 million MRNs; ~50 academic medical centers (including U of U) </a:t>
            </a:r>
          </a:p>
          <a:p>
            <a:r>
              <a:rPr lang="en-US" dirty="0"/>
              <a:t>De-identified data (not PHI, though recommended to be treated as such)</a:t>
            </a:r>
          </a:p>
          <a:p>
            <a:r>
              <a:rPr lang="en-US" dirty="0"/>
              <a:t>Cannot be geolocated or tracked to a specific center</a:t>
            </a:r>
          </a:p>
          <a:p>
            <a:endParaRPr lang="en-US" dirty="0"/>
          </a:p>
        </p:txBody>
      </p:sp>
      <p:pic>
        <p:nvPicPr>
          <p:cNvPr id="4" name="Picture 3">
            <a:extLst>
              <a:ext uri="{FF2B5EF4-FFF2-40B4-BE49-F238E27FC236}">
                <a16:creationId xmlns:a16="http://schemas.microsoft.com/office/drawing/2014/main" id="{4C32F0DE-B10C-3B46-B945-9215826084DB}"/>
              </a:ext>
            </a:extLst>
          </p:cNvPr>
          <p:cNvPicPr>
            <a:picLocks noChangeAspect="1"/>
          </p:cNvPicPr>
          <p:nvPr/>
        </p:nvPicPr>
        <p:blipFill>
          <a:blip r:embed="rId3"/>
          <a:stretch>
            <a:fillRect/>
          </a:stretch>
        </p:blipFill>
        <p:spPr>
          <a:xfrm>
            <a:off x="5358442" y="1116203"/>
            <a:ext cx="6614510" cy="4973701"/>
          </a:xfrm>
          <a:prstGeom prst="rect">
            <a:avLst/>
          </a:prstGeom>
        </p:spPr>
      </p:pic>
    </p:spTree>
    <p:extLst>
      <p:ext uri="{BB962C8B-B14F-4D97-AF65-F5344CB8AC3E}">
        <p14:creationId xmlns:p14="http://schemas.microsoft.com/office/powerpoint/2010/main" val="588850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6CD3-A3DF-5E40-9EC3-26073A891FEC}"/>
              </a:ext>
            </a:extLst>
          </p:cNvPr>
          <p:cNvSpPr>
            <a:spLocks noGrp="1"/>
          </p:cNvSpPr>
          <p:nvPr>
            <p:ph type="title"/>
          </p:nvPr>
        </p:nvSpPr>
        <p:spPr/>
        <p:txBody>
          <a:bodyPr/>
          <a:lstStyle/>
          <a:p>
            <a:r>
              <a:rPr lang="en-US" dirty="0"/>
              <a:t>Data request: </a:t>
            </a:r>
          </a:p>
        </p:txBody>
      </p:sp>
      <p:sp>
        <p:nvSpPr>
          <p:cNvPr id="3" name="Content Placeholder 2">
            <a:extLst>
              <a:ext uri="{FF2B5EF4-FFF2-40B4-BE49-F238E27FC236}">
                <a16:creationId xmlns:a16="http://schemas.microsoft.com/office/drawing/2014/main" id="{67D115AC-0620-EC4B-935A-EE2DC570331D}"/>
              </a:ext>
            </a:extLst>
          </p:cNvPr>
          <p:cNvSpPr>
            <a:spLocks noGrp="1"/>
          </p:cNvSpPr>
          <p:nvPr>
            <p:ph idx="1"/>
          </p:nvPr>
        </p:nvSpPr>
        <p:spPr>
          <a:xfrm>
            <a:off x="838200" y="1825625"/>
            <a:ext cx="4300728" cy="4264279"/>
          </a:xfrm>
        </p:spPr>
        <p:txBody>
          <a:bodyPr>
            <a:normAutofit/>
          </a:bodyPr>
          <a:lstStyle/>
          <a:p>
            <a:r>
              <a:rPr lang="en-US" dirty="0"/>
              <a:t>69 million MRNs; ~50 academic medical centers (including U of U) </a:t>
            </a:r>
          </a:p>
          <a:p>
            <a:r>
              <a:rPr lang="en-US" dirty="0"/>
              <a:t>De-identified data (not PHI, though recommended to be treated as such)</a:t>
            </a:r>
          </a:p>
          <a:p>
            <a:r>
              <a:rPr lang="en-US" dirty="0"/>
              <a:t>Cannot be geolocated or tracked to a specific center</a:t>
            </a:r>
          </a:p>
          <a:p>
            <a:endParaRPr lang="en-US" dirty="0"/>
          </a:p>
        </p:txBody>
      </p:sp>
      <p:pic>
        <p:nvPicPr>
          <p:cNvPr id="4" name="Picture 3">
            <a:extLst>
              <a:ext uri="{FF2B5EF4-FFF2-40B4-BE49-F238E27FC236}">
                <a16:creationId xmlns:a16="http://schemas.microsoft.com/office/drawing/2014/main" id="{4C32F0DE-B10C-3B46-B945-9215826084DB}"/>
              </a:ext>
            </a:extLst>
          </p:cNvPr>
          <p:cNvPicPr>
            <a:picLocks noChangeAspect="1"/>
          </p:cNvPicPr>
          <p:nvPr/>
        </p:nvPicPr>
        <p:blipFill>
          <a:blip r:embed="rId3"/>
          <a:stretch>
            <a:fillRect/>
          </a:stretch>
        </p:blipFill>
        <p:spPr>
          <a:xfrm>
            <a:off x="5358442" y="1116203"/>
            <a:ext cx="6614510" cy="4973701"/>
          </a:xfrm>
          <a:prstGeom prst="rect">
            <a:avLst/>
          </a:prstGeom>
        </p:spPr>
      </p:pic>
    </p:spTree>
    <p:extLst>
      <p:ext uri="{BB962C8B-B14F-4D97-AF65-F5344CB8AC3E}">
        <p14:creationId xmlns:p14="http://schemas.microsoft.com/office/powerpoint/2010/main" val="270983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hark Tank - ABC Reality Series - Where To Watch">
            <a:extLst>
              <a:ext uri="{FF2B5EF4-FFF2-40B4-BE49-F238E27FC236}">
                <a16:creationId xmlns:a16="http://schemas.microsoft.com/office/drawing/2014/main" id="{4F4D0E0B-A294-0A4D-9F40-434EA1F09E6E}"/>
              </a:ext>
            </a:extLst>
          </p:cNvPr>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01742-8754-7B47-B1E8-D881FD9E95F9}"/>
              </a:ext>
            </a:extLst>
          </p:cNvPr>
          <p:cNvSpPr>
            <a:spLocks noGrp="1"/>
          </p:cNvSpPr>
          <p:nvPr>
            <p:ph type="title"/>
          </p:nvPr>
        </p:nvSpPr>
        <p:spPr>
          <a:xfrm>
            <a:off x="643467" y="321734"/>
            <a:ext cx="6891186" cy="1135737"/>
          </a:xfrm>
        </p:spPr>
        <p:txBody>
          <a:bodyPr>
            <a:normAutofit/>
          </a:bodyPr>
          <a:lstStyle/>
          <a:p>
            <a:r>
              <a:rPr lang="en-US" sz="3600"/>
              <a:t>Goals: </a:t>
            </a:r>
          </a:p>
        </p:txBody>
      </p:sp>
      <p:sp>
        <p:nvSpPr>
          <p:cNvPr id="3" name="Content Placeholder 2">
            <a:extLst>
              <a:ext uri="{FF2B5EF4-FFF2-40B4-BE49-F238E27FC236}">
                <a16:creationId xmlns:a16="http://schemas.microsoft.com/office/drawing/2014/main" id="{1B2CB8D7-AA5A-374B-A013-001743252164}"/>
              </a:ext>
            </a:extLst>
          </p:cNvPr>
          <p:cNvSpPr>
            <a:spLocks noGrp="1"/>
          </p:cNvSpPr>
          <p:nvPr>
            <p:ph idx="1"/>
          </p:nvPr>
        </p:nvSpPr>
        <p:spPr>
          <a:xfrm>
            <a:off x="643467" y="1782981"/>
            <a:ext cx="6891187" cy="4393982"/>
          </a:xfrm>
        </p:spPr>
        <p:txBody>
          <a:bodyPr>
            <a:normAutofit/>
          </a:bodyPr>
          <a:lstStyle/>
          <a:p>
            <a:r>
              <a:rPr lang="en-US" dirty="0"/>
              <a:t>I hope to convince you that the clinical epidemiology of  hypercapnia needs further characterization</a:t>
            </a:r>
          </a:p>
          <a:p>
            <a:r>
              <a:rPr lang="en-US" dirty="0"/>
              <a:t>Project: Ways of identifying patients with hypercapnic respiratory failure in EMR data</a:t>
            </a:r>
          </a:p>
          <a:p>
            <a:r>
              <a:rPr lang="en-US" dirty="0"/>
              <a:t>Next steps</a:t>
            </a:r>
          </a:p>
        </p:txBody>
      </p:sp>
      <p:grpSp>
        <p:nvGrpSpPr>
          <p:cNvPr id="73" name="Group 7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Isosceles Triangle 7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315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5BDBB-B902-8149-A9B4-AA97EF461736}"/>
              </a:ext>
            </a:extLst>
          </p:cNvPr>
          <p:cNvPicPr>
            <a:picLocks noChangeAspect="1"/>
          </p:cNvPicPr>
          <p:nvPr/>
        </p:nvPicPr>
        <p:blipFill>
          <a:blip r:embed="rId2"/>
          <a:stretch>
            <a:fillRect/>
          </a:stretch>
        </p:blipFill>
        <p:spPr>
          <a:xfrm>
            <a:off x="1116196" y="0"/>
            <a:ext cx="9959608" cy="6858000"/>
          </a:xfrm>
          <a:prstGeom prst="rect">
            <a:avLst/>
          </a:prstGeom>
        </p:spPr>
      </p:pic>
    </p:spTree>
    <p:extLst>
      <p:ext uri="{BB962C8B-B14F-4D97-AF65-F5344CB8AC3E}">
        <p14:creationId xmlns:p14="http://schemas.microsoft.com/office/powerpoint/2010/main" val="3944163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527D-9D6F-8B47-A1ED-5A64F12AC1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AF7206-E369-3C4F-83CC-19634ED5B50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E35645-8F5E-434E-BB52-396F440455CC}"/>
              </a:ext>
            </a:extLst>
          </p:cNvPr>
          <p:cNvPicPr>
            <a:picLocks noChangeAspect="1"/>
          </p:cNvPicPr>
          <p:nvPr/>
        </p:nvPicPr>
        <p:blipFill>
          <a:blip r:embed="rId3"/>
          <a:stretch>
            <a:fillRect/>
          </a:stretch>
        </p:blipFill>
        <p:spPr>
          <a:xfrm>
            <a:off x="413657" y="0"/>
            <a:ext cx="11364686" cy="6858000"/>
          </a:xfrm>
          <a:prstGeom prst="rect">
            <a:avLst/>
          </a:prstGeom>
        </p:spPr>
      </p:pic>
    </p:spTree>
    <p:extLst>
      <p:ext uri="{BB962C8B-B14F-4D97-AF65-F5344CB8AC3E}">
        <p14:creationId xmlns:p14="http://schemas.microsoft.com/office/powerpoint/2010/main" val="983256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BA183-91F4-AE41-B814-04E2C5ECEE5A}"/>
              </a:ext>
            </a:extLst>
          </p:cNvPr>
          <p:cNvPicPr>
            <a:picLocks noChangeAspect="1"/>
          </p:cNvPicPr>
          <p:nvPr/>
        </p:nvPicPr>
        <p:blipFill>
          <a:blip r:embed="rId3"/>
          <a:stretch>
            <a:fillRect/>
          </a:stretch>
        </p:blipFill>
        <p:spPr>
          <a:xfrm>
            <a:off x="203200" y="1143000"/>
            <a:ext cx="11785600" cy="4572000"/>
          </a:xfrm>
          <a:prstGeom prst="rect">
            <a:avLst/>
          </a:prstGeom>
        </p:spPr>
      </p:pic>
    </p:spTree>
    <p:extLst>
      <p:ext uri="{BB962C8B-B14F-4D97-AF65-F5344CB8AC3E}">
        <p14:creationId xmlns:p14="http://schemas.microsoft.com/office/powerpoint/2010/main" val="307082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0F86-EF71-DC43-BC24-9D8F2792DFBD}"/>
              </a:ext>
            </a:extLst>
          </p:cNvPr>
          <p:cNvSpPr>
            <a:spLocks noGrp="1"/>
          </p:cNvSpPr>
          <p:nvPr>
            <p:ph type="title"/>
          </p:nvPr>
        </p:nvSpPr>
        <p:spPr/>
        <p:txBody>
          <a:bodyPr>
            <a:normAutofit fontScale="90000"/>
          </a:bodyPr>
          <a:lstStyle/>
          <a:p>
            <a:r>
              <a:rPr lang="en-US" dirty="0"/>
              <a:t>We requested patient level data from all records with an inpatient encounter and </a:t>
            </a:r>
            <a:r>
              <a:rPr lang="en-US" b="1" dirty="0"/>
              <a:t>any </a:t>
            </a:r>
            <a:r>
              <a:rPr lang="en-US" dirty="0"/>
              <a:t>of: </a:t>
            </a:r>
          </a:p>
        </p:txBody>
      </p:sp>
      <p:sp>
        <p:nvSpPr>
          <p:cNvPr id="3" name="Content Placeholder 2">
            <a:extLst>
              <a:ext uri="{FF2B5EF4-FFF2-40B4-BE49-F238E27FC236}">
                <a16:creationId xmlns:a16="http://schemas.microsoft.com/office/drawing/2014/main" id="{61CD1A13-50EE-E745-93F3-68E6EFBD82A2}"/>
              </a:ext>
            </a:extLst>
          </p:cNvPr>
          <p:cNvSpPr>
            <a:spLocks noGrp="1"/>
          </p:cNvSpPr>
          <p:nvPr>
            <p:ph idx="1"/>
          </p:nvPr>
        </p:nvSpPr>
        <p:spPr>
          <a:xfrm>
            <a:off x="838200" y="1825625"/>
            <a:ext cx="4264152" cy="4351338"/>
          </a:xfrm>
        </p:spPr>
        <p:txBody>
          <a:bodyPr/>
          <a:lstStyle/>
          <a:p>
            <a:r>
              <a:rPr lang="en-US" dirty="0"/>
              <a:t>Diagnostic code for respiratory failure</a:t>
            </a:r>
          </a:p>
          <a:p>
            <a:pPr lvl="1"/>
            <a:r>
              <a:rPr lang="en-US" dirty="0"/>
              <a:t>Included all types</a:t>
            </a:r>
          </a:p>
          <a:p>
            <a:r>
              <a:rPr lang="en-US" dirty="0"/>
              <a:t>Arterial Blood gas with hypercapnia (45 mmHg+)</a:t>
            </a:r>
          </a:p>
          <a:p>
            <a:r>
              <a:rPr lang="en-US" dirty="0"/>
              <a:t>Procedure code for initiation or management of NIV or IMV</a:t>
            </a:r>
          </a:p>
          <a:p>
            <a:r>
              <a:rPr lang="en-US" dirty="0"/>
              <a:t>N=~800,000 patients.</a:t>
            </a:r>
          </a:p>
          <a:p>
            <a:endParaRPr lang="en-US" dirty="0"/>
          </a:p>
        </p:txBody>
      </p:sp>
      <p:pic>
        <p:nvPicPr>
          <p:cNvPr id="4" name="Picture 3">
            <a:extLst>
              <a:ext uri="{FF2B5EF4-FFF2-40B4-BE49-F238E27FC236}">
                <a16:creationId xmlns:a16="http://schemas.microsoft.com/office/drawing/2014/main" id="{6CBCF061-457D-F441-940B-8B367D3D62F6}"/>
              </a:ext>
            </a:extLst>
          </p:cNvPr>
          <p:cNvPicPr>
            <a:picLocks noChangeAspect="1"/>
          </p:cNvPicPr>
          <p:nvPr/>
        </p:nvPicPr>
        <p:blipFill>
          <a:blip r:embed="rId3"/>
          <a:stretch>
            <a:fillRect/>
          </a:stretch>
        </p:blipFill>
        <p:spPr>
          <a:xfrm>
            <a:off x="5102352" y="1825625"/>
            <a:ext cx="6492047" cy="4761313"/>
          </a:xfrm>
          <a:prstGeom prst="rect">
            <a:avLst/>
          </a:prstGeom>
        </p:spPr>
      </p:pic>
    </p:spTree>
    <p:extLst>
      <p:ext uri="{BB962C8B-B14F-4D97-AF65-F5344CB8AC3E}">
        <p14:creationId xmlns:p14="http://schemas.microsoft.com/office/powerpoint/2010/main" val="3892134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45DF2-6EC4-3F4B-B06E-CD7E40575B88}"/>
              </a:ext>
            </a:extLst>
          </p:cNvPr>
          <p:cNvPicPr>
            <a:picLocks noChangeAspect="1"/>
          </p:cNvPicPr>
          <p:nvPr/>
        </p:nvPicPr>
        <p:blipFill>
          <a:blip r:embed="rId2"/>
          <a:stretch>
            <a:fillRect/>
          </a:stretch>
        </p:blipFill>
        <p:spPr>
          <a:xfrm>
            <a:off x="5718506" y="3218688"/>
            <a:ext cx="6213144" cy="3461512"/>
          </a:xfrm>
          <a:prstGeom prst="rect">
            <a:avLst/>
          </a:prstGeom>
        </p:spPr>
      </p:pic>
      <p:pic>
        <p:nvPicPr>
          <p:cNvPr id="5" name="Picture 4">
            <a:extLst>
              <a:ext uri="{FF2B5EF4-FFF2-40B4-BE49-F238E27FC236}">
                <a16:creationId xmlns:a16="http://schemas.microsoft.com/office/drawing/2014/main" id="{3337EF9D-906E-0C47-B134-43DCC4A7FAA1}"/>
              </a:ext>
            </a:extLst>
          </p:cNvPr>
          <p:cNvPicPr>
            <a:picLocks noChangeAspect="1"/>
          </p:cNvPicPr>
          <p:nvPr/>
        </p:nvPicPr>
        <p:blipFill>
          <a:blip r:embed="rId3"/>
          <a:stretch>
            <a:fillRect/>
          </a:stretch>
        </p:blipFill>
        <p:spPr>
          <a:xfrm>
            <a:off x="0" y="177800"/>
            <a:ext cx="5739987" cy="4462272"/>
          </a:xfrm>
          <a:prstGeom prst="rect">
            <a:avLst/>
          </a:prstGeom>
        </p:spPr>
      </p:pic>
    </p:spTree>
    <p:extLst>
      <p:ext uri="{BB962C8B-B14F-4D97-AF65-F5344CB8AC3E}">
        <p14:creationId xmlns:p14="http://schemas.microsoft.com/office/powerpoint/2010/main" val="1146356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5C49-7B64-114A-9FBB-180264CEEF2A}"/>
              </a:ext>
            </a:extLst>
          </p:cNvPr>
          <p:cNvSpPr>
            <a:spLocks noGrp="1"/>
          </p:cNvSpPr>
          <p:nvPr>
            <p:ph type="title"/>
          </p:nvPr>
        </p:nvSpPr>
        <p:spPr/>
        <p:txBody>
          <a:bodyPr/>
          <a:lstStyle/>
          <a:p>
            <a:r>
              <a:rPr lang="en-US" dirty="0"/>
              <a:t>Statistical Analysis Plan: why not Se/</a:t>
            </a:r>
            <a:r>
              <a:rPr lang="en-US" dirty="0" err="1"/>
              <a:t>Sp</a:t>
            </a:r>
            <a:r>
              <a:rPr lang="en-US" dirty="0"/>
              <a:t>?</a:t>
            </a:r>
            <a:br>
              <a:rPr lang="en-US" dirty="0"/>
            </a:br>
            <a:endParaRPr lang="en-US" dirty="0"/>
          </a:p>
        </p:txBody>
      </p:sp>
      <p:graphicFrame>
        <p:nvGraphicFramePr>
          <p:cNvPr id="4" name="Content Placeholder 3">
            <a:extLst>
              <a:ext uri="{FF2B5EF4-FFF2-40B4-BE49-F238E27FC236}">
                <a16:creationId xmlns:a16="http://schemas.microsoft.com/office/drawing/2014/main" id="{4C400308-629D-C149-8557-F0D0C93A81C4}"/>
              </a:ext>
            </a:extLst>
          </p:cNvPr>
          <p:cNvGraphicFramePr>
            <a:graphicFrameLocks noGrp="1"/>
          </p:cNvGraphicFramePr>
          <p:nvPr>
            <p:ph idx="1"/>
            <p:extLst>
              <p:ext uri="{D42A27DB-BD31-4B8C-83A1-F6EECF244321}">
                <p14:modId xmlns:p14="http://schemas.microsoft.com/office/powerpoint/2010/main" val="1749206425"/>
              </p:ext>
            </p:extLst>
          </p:nvPr>
        </p:nvGraphicFramePr>
        <p:xfrm>
          <a:off x="348342" y="1487156"/>
          <a:ext cx="11495315" cy="4829404"/>
        </p:xfrm>
        <a:graphic>
          <a:graphicData uri="http://schemas.openxmlformats.org/drawingml/2006/table">
            <a:tbl>
              <a:tblPr firstRow="1" firstCol="1" bandRow="1">
                <a:tableStyleId>{5940675A-B579-460E-94D1-54222C63F5DA}</a:tableStyleId>
              </a:tblPr>
              <a:tblGrid>
                <a:gridCol w="1778559">
                  <a:extLst>
                    <a:ext uri="{9D8B030D-6E8A-4147-A177-3AD203B41FA5}">
                      <a16:colId xmlns:a16="http://schemas.microsoft.com/office/drawing/2014/main" val="3768430477"/>
                    </a:ext>
                  </a:extLst>
                </a:gridCol>
                <a:gridCol w="1761430">
                  <a:extLst>
                    <a:ext uri="{9D8B030D-6E8A-4147-A177-3AD203B41FA5}">
                      <a16:colId xmlns:a16="http://schemas.microsoft.com/office/drawing/2014/main" val="2659321145"/>
                    </a:ext>
                  </a:extLst>
                </a:gridCol>
                <a:gridCol w="2301454">
                  <a:extLst>
                    <a:ext uri="{9D8B030D-6E8A-4147-A177-3AD203B41FA5}">
                      <a16:colId xmlns:a16="http://schemas.microsoft.com/office/drawing/2014/main" val="498268689"/>
                    </a:ext>
                  </a:extLst>
                </a:gridCol>
                <a:gridCol w="3165230">
                  <a:extLst>
                    <a:ext uri="{9D8B030D-6E8A-4147-A177-3AD203B41FA5}">
                      <a16:colId xmlns:a16="http://schemas.microsoft.com/office/drawing/2014/main" val="2676680952"/>
                    </a:ext>
                  </a:extLst>
                </a:gridCol>
                <a:gridCol w="2488642">
                  <a:extLst>
                    <a:ext uri="{9D8B030D-6E8A-4147-A177-3AD203B41FA5}">
                      <a16:colId xmlns:a16="http://schemas.microsoft.com/office/drawing/2014/main" val="648878810"/>
                    </a:ext>
                  </a:extLst>
                </a:gridCol>
              </a:tblGrid>
              <a:tr h="772371">
                <a:tc>
                  <a:txBody>
                    <a:bodyPr/>
                    <a:lstStyle/>
                    <a:p>
                      <a:pPr marL="0" marR="0">
                        <a:spcBef>
                          <a:spcPts val="0"/>
                        </a:spcBef>
                        <a:spcAft>
                          <a:spcPts val="0"/>
                        </a:spcAft>
                      </a:pPr>
                      <a:r>
                        <a:rPr lang="en-US" sz="2400" i="1" dirty="0">
                          <a:effectLst/>
                        </a:rPr>
                        <a:t>Example Calculation</a:t>
                      </a:r>
                      <a:endPar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4">
                  <a:txBody>
                    <a:bodyPr/>
                    <a:lstStyle/>
                    <a:p>
                      <a:pPr marL="0" marR="0" algn="ctr">
                        <a:spcBef>
                          <a:spcPts val="0"/>
                        </a:spcBef>
                        <a:spcAft>
                          <a:spcPts val="0"/>
                        </a:spcAft>
                      </a:pPr>
                      <a:r>
                        <a:rPr lang="en-US" sz="2400" b="1" dirty="0">
                          <a:effectLst/>
                        </a:rPr>
                        <a:t>ICD code = ‘Prediction’</a:t>
                      </a:r>
                    </a:p>
                    <a:p>
                      <a:pPr marL="0" marR="0">
                        <a:spcBef>
                          <a:spcPts val="0"/>
                        </a:spcBef>
                        <a:spcAft>
                          <a:spcPts val="0"/>
                        </a:spcAft>
                      </a:pPr>
                      <a:endParaRPr lang="en-US" sz="24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2400" b="1" dirty="0">
                          <a:effectLst/>
                        </a:rPr>
                        <a:t>ICD code = ‘Prediction’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4518266"/>
                  </a:ext>
                </a:extLst>
              </a:tr>
              <a:tr h="960439">
                <a:tc rowSpan="4">
                  <a:txBody>
                    <a:bodyPr/>
                    <a:lstStyle/>
                    <a:p>
                      <a:pPr marL="0" marR="0" algn="ctr">
                        <a:spcBef>
                          <a:spcPts val="0"/>
                        </a:spcBef>
                        <a:spcAft>
                          <a:spcPts val="0"/>
                        </a:spcAft>
                      </a:pPr>
                      <a:endParaRPr lang="en-US" sz="2400" b="1" dirty="0">
                        <a:effectLst/>
                      </a:endParaRPr>
                    </a:p>
                    <a:p>
                      <a:pPr marL="0" marR="0" algn="ctr">
                        <a:spcBef>
                          <a:spcPts val="0"/>
                        </a:spcBef>
                        <a:spcAft>
                          <a:spcPts val="0"/>
                        </a:spcAft>
                      </a:pPr>
                      <a:endParaRPr lang="en-US" sz="2400" b="1" dirty="0">
                        <a:effectLst/>
                      </a:endParaRPr>
                    </a:p>
                    <a:p>
                      <a:pPr marL="0" marR="0" algn="ctr">
                        <a:spcBef>
                          <a:spcPts val="0"/>
                        </a:spcBef>
                        <a:spcAft>
                          <a:spcPts val="0"/>
                        </a:spcAft>
                      </a:pPr>
                      <a:endParaRPr lang="en-US" sz="2400" b="1" dirty="0">
                        <a:effectLst/>
                      </a:endParaRPr>
                    </a:p>
                    <a:p>
                      <a:pPr marL="0" marR="0" algn="ctr">
                        <a:spcBef>
                          <a:spcPts val="0"/>
                        </a:spcBef>
                        <a:spcAft>
                          <a:spcPts val="0"/>
                        </a:spcAft>
                      </a:pPr>
                      <a:endParaRPr lang="en-US" sz="2400" b="1" dirty="0">
                        <a:effectLst/>
                      </a:endParaRPr>
                    </a:p>
                    <a:p>
                      <a:pPr marL="0" marR="0" algn="ctr">
                        <a:spcBef>
                          <a:spcPts val="0"/>
                        </a:spcBef>
                        <a:spcAft>
                          <a:spcPts val="0"/>
                        </a:spcAft>
                      </a:pPr>
                      <a:r>
                        <a:rPr lang="en-US" sz="2400" b="1" dirty="0">
                          <a:effectLst/>
                        </a:rPr>
                        <a:t>Blood gas = reference standard</a:t>
                      </a:r>
                    </a:p>
                    <a:p>
                      <a:pPr marL="0" marR="0">
                        <a:spcBef>
                          <a:spcPts val="0"/>
                        </a:spcBef>
                        <a:spcAft>
                          <a:spcPts val="0"/>
                        </a:spcAft>
                      </a:pPr>
                      <a:r>
                        <a:rPr lang="en-US" sz="2400" dirty="0">
                          <a:effectLst/>
                        </a:rPr>
                        <a:t> </a:t>
                      </a:r>
                      <a:endParaRPr lang="en-US" sz="2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ICD Code for Hypercapnic RF</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No ICD code for Hypercapnic RF</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166905"/>
                  </a:ext>
                </a:extLst>
              </a:tr>
              <a:tr h="869713">
                <a:tc vMerge="1">
                  <a:txBody>
                    <a:bodyPr/>
                    <a:lstStyle/>
                    <a:p>
                      <a:pPr marL="0" marR="0">
                        <a:spcBef>
                          <a:spcPts val="0"/>
                        </a:spcBef>
                        <a:spcAft>
                          <a:spcPts val="0"/>
                        </a:spcAft>
                      </a:pPr>
                      <a:r>
                        <a:rPr lang="en-US" sz="2400" b="1" dirty="0">
                          <a:effectLst/>
                        </a:rPr>
                        <a:t>Blood gas = reference standard</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PaCO2 &gt;= 45mmHg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True Positive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False Negative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Sensitivity </a:t>
                      </a:r>
                    </a:p>
                    <a:p>
                      <a:pPr marL="0" marR="0">
                        <a:spcBef>
                          <a:spcPts val="0"/>
                        </a:spcBef>
                        <a:spcAft>
                          <a:spcPts val="0"/>
                        </a:spcAft>
                      </a:pPr>
                      <a:r>
                        <a:rPr lang="en-US" sz="2400" dirty="0">
                          <a:effectLst/>
                        </a:rPr>
                        <a:t>TP / (TP + FN)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530409101"/>
                  </a:ext>
                </a:extLst>
              </a:tr>
              <a:tr h="1256044">
                <a:tc vMerge="1">
                  <a:txBody>
                    <a:bodyPr/>
                    <a:lstStyle/>
                    <a:p>
                      <a:endParaRPr lang="en-US"/>
                    </a:p>
                  </a:txBody>
                  <a:tcPr/>
                </a:tc>
                <a:tc>
                  <a:txBody>
                    <a:bodyPr/>
                    <a:lstStyle/>
                    <a:p>
                      <a:pPr marL="0" marR="0">
                        <a:spcBef>
                          <a:spcPts val="0"/>
                        </a:spcBef>
                        <a:spcAft>
                          <a:spcPts val="0"/>
                        </a:spcAft>
                      </a:pPr>
                      <a:r>
                        <a:rPr lang="en-US" sz="2400" dirty="0">
                          <a:effectLst/>
                        </a:rPr>
                        <a:t>PaCO2 &lt; 45mmHg (or no ABG)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False Positive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True Negative</a:t>
                      </a:r>
                    </a:p>
                    <a:p>
                      <a:pPr marL="0" marR="0">
                        <a:spcBef>
                          <a:spcPts val="0"/>
                        </a:spcBef>
                        <a:spcAft>
                          <a:spcPts val="0"/>
                        </a:spcAft>
                      </a:pPr>
                      <a:r>
                        <a:rPr lang="en-US" sz="2400" u="sng" dirty="0">
                          <a:effectLst/>
                        </a:rPr>
                        <a:t>[We will not have these]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spcBef>
                          <a:spcPts val="0"/>
                        </a:spcBef>
                        <a:spcAft>
                          <a:spcPts val="0"/>
                        </a:spcAft>
                      </a:pPr>
                      <a:r>
                        <a:rPr lang="en-US" sz="2400">
                          <a:effectLst/>
                        </a:rPr>
                        <a:t>Specificity</a:t>
                      </a:r>
                    </a:p>
                    <a:p>
                      <a:pPr marL="0" marR="0">
                        <a:spcBef>
                          <a:spcPts val="0"/>
                        </a:spcBef>
                        <a:spcAft>
                          <a:spcPts val="0"/>
                        </a:spcAft>
                      </a:pPr>
                      <a:r>
                        <a:rPr lang="en-US" sz="2400">
                          <a:effectLst/>
                        </a:rPr>
                        <a:t>TN / (TN + FP)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45989398"/>
                  </a:ext>
                </a:extLst>
              </a:tr>
              <a:tr h="970837">
                <a:tc vMerge="1">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PPV </a:t>
                      </a:r>
                    </a:p>
                    <a:p>
                      <a:pPr marL="0" marR="0">
                        <a:spcBef>
                          <a:spcPts val="0"/>
                        </a:spcBef>
                        <a:spcAft>
                          <a:spcPts val="0"/>
                        </a:spcAft>
                      </a:pPr>
                      <a:r>
                        <a:rPr lang="en-US" sz="2400" dirty="0">
                          <a:effectLst/>
                        </a:rPr>
                        <a:t>TP / (TP + FP)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2400">
                          <a:effectLst/>
                        </a:rPr>
                        <a:t>NPV</a:t>
                      </a:r>
                    </a:p>
                    <a:p>
                      <a:pPr marL="0" marR="0">
                        <a:spcBef>
                          <a:spcPts val="0"/>
                        </a:spcBef>
                        <a:spcAft>
                          <a:spcPts val="0"/>
                        </a:spcAft>
                      </a:pPr>
                      <a:r>
                        <a:rPr lang="en-US" sz="2400">
                          <a:effectLst/>
                        </a:rPr>
                        <a:t>TN / (TN + FN)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243859"/>
                  </a:ext>
                </a:extLst>
              </a:tr>
            </a:tbl>
          </a:graphicData>
        </a:graphic>
      </p:graphicFrame>
    </p:spTree>
    <p:extLst>
      <p:ext uri="{BB962C8B-B14F-4D97-AF65-F5344CB8AC3E}">
        <p14:creationId xmlns:p14="http://schemas.microsoft.com/office/powerpoint/2010/main" val="3121589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5C49-7B64-114A-9FBB-180264CEEF2A}"/>
              </a:ext>
            </a:extLst>
          </p:cNvPr>
          <p:cNvSpPr>
            <a:spLocks noGrp="1"/>
          </p:cNvSpPr>
          <p:nvPr>
            <p:ph type="title"/>
          </p:nvPr>
        </p:nvSpPr>
        <p:spPr/>
        <p:txBody>
          <a:bodyPr/>
          <a:lstStyle/>
          <a:p>
            <a:r>
              <a:rPr lang="en-US" dirty="0"/>
              <a:t>Statistical Analysis Plan: why ABG as ref std?</a:t>
            </a:r>
            <a:br>
              <a:rPr lang="en-US" dirty="0"/>
            </a:br>
            <a:endParaRPr lang="en-US" dirty="0"/>
          </a:p>
        </p:txBody>
      </p:sp>
      <p:graphicFrame>
        <p:nvGraphicFramePr>
          <p:cNvPr id="4" name="Content Placeholder 3">
            <a:extLst>
              <a:ext uri="{FF2B5EF4-FFF2-40B4-BE49-F238E27FC236}">
                <a16:creationId xmlns:a16="http://schemas.microsoft.com/office/drawing/2014/main" id="{4C400308-629D-C149-8557-F0D0C93A81C4}"/>
              </a:ext>
            </a:extLst>
          </p:cNvPr>
          <p:cNvGraphicFramePr>
            <a:graphicFrameLocks noGrp="1"/>
          </p:cNvGraphicFramePr>
          <p:nvPr>
            <p:ph idx="1"/>
            <p:extLst>
              <p:ext uri="{D42A27DB-BD31-4B8C-83A1-F6EECF244321}">
                <p14:modId xmlns:p14="http://schemas.microsoft.com/office/powerpoint/2010/main" val="1711530672"/>
              </p:ext>
            </p:extLst>
          </p:nvPr>
        </p:nvGraphicFramePr>
        <p:xfrm>
          <a:off x="348342" y="1487156"/>
          <a:ext cx="11495315" cy="4829404"/>
        </p:xfrm>
        <a:graphic>
          <a:graphicData uri="http://schemas.openxmlformats.org/drawingml/2006/table">
            <a:tbl>
              <a:tblPr firstRow="1" firstCol="1" bandRow="1">
                <a:tableStyleId>{5940675A-B579-460E-94D1-54222C63F5DA}</a:tableStyleId>
              </a:tblPr>
              <a:tblGrid>
                <a:gridCol w="1778559">
                  <a:extLst>
                    <a:ext uri="{9D8B030D-6E8A-4147-A177-3AD203B41FA5}">
                      <a16:colId xmlns:a16="http://schemas.microsoft.com/office/drawing/2014/main" val="3768430477"/>
                    </a:ext>
                  </a:extLst>
                </a:gridCol>
                <a:gridCol w="1761430">
                  <a:extLst>
                    <a:ext uri="{9D8B030D-6E8A-4147-A177-3AD203B41FA5}">
                      <a16:colId xmlns:a16="http://schemas.microsoft.com/office/drawing/2014/main" val="2659321145"/>
                    </a:ext>
                  </a:extLst>
                </a:gridCol>
                <a:gridCol w="2271309">
                  <a:extLst>
                    <a:ext uri="{9D8B030D-6E8A-4147-A177-3AD203B41FA5}">
                      <a16:colId xmlns:a16="http://schemas.microsoft.com/office/drawing/2014/main" val="498268689"/>
                    </a:ext>
                  </a:extLst>
                </a:gridCol>
                <a:gridCol w="3215472">
                  <a:extLst>
                    <a:ext uri="{9D8B030D-6E8A-4147-A177-3AD203B41FA5}">
                      <a16:colId xmlns:a16="http://schemas.microsoft.com/office/drawing/2014/main" val="2676680952"/>
                    </a:ext>
                  </a:extLst>
                </a:gridCol>
                <a:gridCol w="2468545">
                  <a:extLst>
                    <a:ext uri="{9D8B030D-6E8A-4147-A177-3AD203B41FA5}">
                      <a16:colId xmlns:a16="http://schemas.microsoft.com/office/drawing/2014/main" val="648878810"/>
                    </a:ext>
                  </a:extLst>
                </a:gridCol>
              </a:tblGrid>
              <a:tr h="772371">
                <a:tc>
                  <a:txBody>
                    <a:bodyPr/>
                    <a:lstStyle/>
                    <a:p>
                      <a:pPr marL="0" marR="0">
                        <a:spcBef>
                          <a:spcPts val="0"/>
                        </a:spcBef>
                        <a:spcAft>
                          <a:spcPts val="0"/>
                        </a:spcAft>
                      </a:pPr>
                      <a:r>
                        <a:rPr lang="en-US" sz="2400" i="1" dirty="0">
                          <a:effectLst/>
                        </a:rPr>
                        <a:t>Example Calculation</a:t>
                      </a:r>
                      <a:endPar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4">
                  <a:txBody>
                    <a:bodyPr/>
                    <a:lstStyle/>
                    <a:p>
                      <a:pPr marL="0" marR="0" algn="ctr">
                        <a:spcBef>
                          <a:spcPts val="0"/>
                        </a:spcBef>
                        <a:spcAft>
                          <a:spcPts val="0"/>
                        </a:spcAft>
                      </a:pPr>
                      <a:r>
                        <a:rPr lang="en-US" sz="2400" b="1" dirty="0">
                          <a:effectLst/>
                        </a:rPr>
                        <a:t>ICD code = ‘Prediction’</a:t>
                      </a:r>
                    </a:p>
                    <a:p>
                      <a:pPr marL="0" marR="0">
                        <a:spcBef>
                          <a:spcPts val="0"/>
                        </a:spcBef>
                        <a:spcAft>
                          <a:spcPts val="0"/>
                        </a:spcAft>
                      </a:pPr>
                      <a:endParaRPr lang="en-US" sz="24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2400" b="1" dirty="0">
                          <a:effectLst/>
                        </a:rPr>
                        <a:t>ICD code = ‘Prediction’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4518266"/>
                  </a:ext>
                </a:extLst>
              </a:tr>
              <a:tr h="960439">
                <a:tc rowSpan="4">
                  <a:txBody>
                    <a:bodyPr/>
                    <a:lstStyle/>
                    <a:p>
                      <a:pPr marL="0" marR="0" algn="ctr">
                        <a:spcBef>
                          <a:spcPts val="0"/>
                        </a:spcBef>
                        <a:spcAft>
                          <a:spcPts val="0"/>
                        </a:spcAft>
                      </a:pPr>
                      <a:endParaRPr lang="en-US" sz="2400" b="1" dirty="0">
                        <a:effectLst/>
                      </a:endParaRPr>
                    </a:p>
                    <a:p>
                      <a:pPr marL="0" marR="0" algn="ctr">
                        <a:spcBef>
                          <a:spcPts val="0"/>
                        </a:spcBef>
                        <a:spcAft>
                          <a:spcPts val="0"/>
                        </a:spcAft>
                      </a:pPr>
                      <a:endParaRPr lang="en-US" sz="2400" b="1" dirty="0">
                        <a:effectLst/>
                      </a:endParaRPr>
                    </a:p>
                    <a:p>
                      <a:pPr marL="0" marR="0" algn="ctr">
                        <a:spcBef>
                          <a:spcPts val="0"/>
                        </a:spcBef>
                        <a:spcAft>
                          <a:spcPts val="0"/>
                        </a:spcAft>
                      </a:pPr>
                      <a:endParaRPr lang="en-US" sz="2400" b="1" dirty="0">
                        <a:effectLst/>
                      </a:endParaRPr>
                    </a:p>
                    <a:p>
                      <a:pPr marL="0" marR="0" algn="ctr">
                        <a:spcBef>
                          <a:spcPts val="0"/>
                        </a:spcBef>
                        <a:spcAft>
                          <a:spcPts val="0"/>
                        </a:spcAft>
                      </a:pPr>
                      <a:endParaRPr lang="en-US" sz="2400" b="1" dirty="0">
                        <a:effectLst/>
                      </a:endParaRPr>
                    </a:p>
                    <a:p>
                      <a:pPr marL="0" marR="0" algn="ctr">
                        <a:spcBef>
                          <a:spcPts val="0"/>
                        </a:spcBef>
                        <a:spcAft>
                          <a:spcPts val="0"/>
                        </a:spcAft>
                      </a:pPr>
                      <a:r>
                        <a:rPr lang="en-US" sz="2400" b="1" dirty="0">
                          <a:effectLst/>
                        </a:rPr>
                        <a:t>Blood gas = reference standard</a:t>
                      </a:r>
                    </a:p>
                    <a:p>
                      <a:pPr marL="0" marR="0">
                        <a:spcBef>
                          <a:spcPts val="0"/>
                        </a:spcBef>
                        <a:spcAft>
                          <a:spcPts val="0"/>
                        </a:spcAft>
                      </a:pPr>
                      <a:r>
                        <a:rPr lang="en-US" sz="2400" dirty="0">
                          <a:effectLst/>
                        </a:rPr>
                        <a:t> </a:t>
                      </a:r>
                      <a:endParaRPr lang="en-US" sz="2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ICD Code for Hypercapnic RF</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No ICD code for Hypercapnic RF</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166905"/>
                  </a:ext>
                </a:extLst>
              </a:tr>
              <a:tr h="869713">
                <a:tc vMerge="1">
                  <a:txBody>
                    <a:bodyPr/>
                    <a:lstStyle/>
                    <a:p>
                      <a:pPr marL="0" marR="0">
                        <a:spcBef>
                          <a:spcPts val="0"/>
                        </a:spcBef>
                        <a:spcAft>
                          <a:spcPts val="0"/>
                        </a:spcAft>
                      </a:pPr>
                      <a:r>
                        <a:rPr lang="en-US" sz="2400" b="1" dirty="0">
                          <a:effectLst/>
                        </a:rPr>
                        <a:t>Blood gas = reference standard</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PaCO2 &gt;= 45mmHg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True Positive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False Negative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Sensitivity </a:t>
                      </a:r>
                    </a:p>
                    <a:p>
                      <a:pPr marL="0" marR="0">
                        <a:spcBef>
                          <a:spcPts val="0"/>
                        </a:spcBef>
                        <a:spcAft>
                          <a:spcPts val="0"/>
                        </a:spcAft>
                      </a:pPr>
                      <a:r>
                        <a:rPr lang="en-US" sz="2400" dirty="0">
                          <a:effectLst/>
                        </a:rPr>
                        <a:t>TP / (TP + FN)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530409101"/>
                  </a:ext>
                </a:extLst>
              </a:tr>
              <a:tr h="1256044">
                <a:tc vMerge="1">
                  <a:txBody>
                    <a:bodyPr/>
                    <a:lstStyle/>
                    <a:p>
                      <a:endParaRPr lang="en-US"/>
                    </a:p>
                  </a:txBody>
                  <a:tcPr/>
                </a:tc>
                <a:tc>
                  <a:txBody>
                    <a:bodyPr/>
                    <a:lstStyle/>
                    <a:p>
                      <a:pPr marL="0" marR="0">
                        <a:spcBef>
                          <a:spcPts val="0"/>
                        </a:spcBef>
                        <a:spcAft>
                          <a:spcPts val="0"/>
                        </a:spcAft>
                      </a:pPr>
                      <a:r>
                        <a:rPr lang="en-US" sz="2400" dirty="0">
                          <a:effectLst/>
                        </a:rPr>
                        <a:t>PaCO2 &lt; 45mmHg (or no ABG)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2400" dirty="0">
                          <a:effectLst/>
                        </a:rPr>
                        <a:t>False Positive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True Negative</a:t>
                      </a:r>
                    </a:p>
                    <a:p>
                      <a:pPr marL="0" marR="0">
                        <a:spcBef>
                          <a:spcPts val="0"/>
                        </a:spcBef>
                        <a:spcAft>
                          <a:spcPts val="0"/>
                        </a:spcAft>
                      </a:pPr>
                      <a:r>
                        <a:rPr lang="en-US" sz="2400" u="sng" dirty="0">
                          <a:effectLst/>
                        </a:rPr>
                        <a:t>[We will not have these]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spcBef>
                          <a:spcPts val="0"/>
                        </a:spcBef>
                        <a:spcAft>
                          <a:spcPts val="0"/>
                        </a:spcAft>
                      </a:pPr>
                      <a:r>
                        <a:rPr lang="en-US" sz="2400">
                          <a:effectLst/>
                        </a:rPr>
                        <a:t>Specificity</a:t>
                      </a:r>
                    </a:p>
                    <a:p>
                      <a:pPr marL="0" marR="0">
                        <a:spcBef>
                          <a:spcPts val="0"/>
                        </a:spcBef>
                        <a:spcAft>
                          <a:spcPts val="0"/>
                        </a:spcAft>
                      </a:pPr>
                      <a:r>
                        <a:rPr lang="en-US" sz="2400">
                          <a:effectLst/>
                        </a:rPr>
                        <a:t>TN / (TN + FP)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45989398"/>
                  </a:ext>
                </a:extLst>
              </a:tr>
              <a:tr h="970837">
                <a:tc vMerge="1">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PPV </a:t>
                      </a:r>
                    </a:p>
                    <a:p>
                      <a:pPr marL="0" marR="0">
                        <a:spcBef>
                          <a:spcPts val="0"/>
                        </a:spcBef>
                        <a:spcAft>
                          <a:spcPts val="0"/>
                        </a:spcAft>
                      </a:pPr>
                      <a:r>
                        <a:rPr lang="en-US" sz="2400" dirty="0">
                          <a:effectLst/>
                        </a:rPr>
                        <a:t>TP / (TP + FP)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2400" dirty="0">
                          <a:effectLst/>
                        </a:rPr>
                        <a:t>NPV</a:t>
                      </a:r>
                    </a:p>
                    <a:p>
                      <a:pPr marL="0" marR="0">
                        <a:spcBef>
                          <a:spcPts val="0"/>
                        </a:spcBef>
                        <a:spcAft>
                          <a:spcPts val="0"/>
                        </a:spcAft>
                      </a:pPr>
                      <a:r>
                        <a:rPr lang="en-US" sz="2400" dirty="0">
                          <a:effectLst/>
                        </a:rPr>
                        <a:t>TN / (TN + FN)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243859"/>
                  </a:ext>
                </a:extLst>
              </a:tr>
            </a:tbl>
          </a:graphicData>
        </a:graphic>
      </p:graphicFrame>
      <p:sp>
        <p:nvSpPr>
          <p:cNvPr id="3" name="Left-Up Arrow 2">
            <a:extLst>
              <a:ext uri="{FF2B5EF4-FFF2-40B4-BE49-F238E27FC236}">
                <a16:creationId xmlns:a16="http://schemas.microsoft.com/office/drawing/2014/main" id="{9944B70C-A69A-4B49-AFB0-93778C7E02DF}"/>
              </a:ext>
            </a:extLst>
          </p:cNvPr>
          <p:cNvSpPr/>
          <p:nvPr/>
        </p:nvSpPr>
        <p:spPr>
          <a:xfrm rot="10800000">
            <a:off x="2210637" y="2120203"/>
            <a:ext cx="1175657" cy="1175657"/>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1366B84-0E21-1D49-A122-742C9982786D}"/>
              </a:ext>
            </a:extLst>
          </p:cNvPr>
          <p:cNvCxnSpPr>
            <a:cxnSpLocks/>
          </p:cNvCxnSpPr>
          <p:nvPr/>
        </p:nvCxnSpPr>
        <p:spPr>
          <a:xfrm>
            <a:off x="3898760" y="3205424"/>
            <a:ext cx="7944897" cy="3111136"/>
          </a:xfrm>
          <a:prstGeom prst="line">
            <a:avLst/>
          </a:prstGeom>
          <a:ln w="63500">
            <a:solidFill>
              <a:schemeClr val="accent1">
                <a:alpha val="5662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18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1C74-17CD-7A41-8BCA-72AFE44B00F5}"/>
              </a:ext>
            </a:extLst>
          </p:cNvPr>
          <p:cNvSpPr>
            <a:spLocks noGrp="1"/>
          </p:cNvSpPr>
          <p:nvPr>
            <p:ph type="title"/>
          </p:nvPr>
        </p:nvSpPr>
        <p:spPr/>
        <p:txBody>
          <a:bodyPr/>
          <a:lstStyle/>
          <a:p>
            <a:r>
              <a:rPr lang="en-US" dirty="0"/>
              <a:t>Example figure</a:t>
            </a:r>
          </a:p>
        </p:txBody>
      </p:sp>
      <p:grpSp>
        <p:nvGrpSpPr>
          <p:cNvPr id="14" name="Group 13">
            <a:extLst>
              <a:ext uri="{FF2B5EF4-FFF2-40B4-BE49-F238E27FC236}">
                <a16:creationId xmlns:a16="http://schemas.microsoft.com/office/drawing/2014/main" id="{04BC7DF4-F1E1-2F4F-8AF3-E3505FBC6C36}"/>
              </a:ext>
            </a:extLst>
          </p:cNvPr>
          <p:cNvGrpSpPr/>
          <p:nvPr/>
        </p:nvGrpSpPr>
        <p:grpSpPr>
          <a:xfrm>
            <a:off x="5446058" y="1071756"/>
            <a:ext cx="5499845" cy="5421119"/>
            <a:chOff x="5446058" y="1071756"/>
            <a:chExt cx="5499845" cy="5421119"/>
          </a:xfrm>
        </p:grpSpPr>
        <p:pic>
          <p:nvPicPr>
            <p:cNvPr id="4" name="Picture 3" descr="Chart&#10;&#10;Description automatically generated">
              <a:extLst>
                <a:ext uri="{FF2B5EF4-FFF2-40B4-BE49-F238E27FC236}">
                  <a16:creationId xmlns:a16="http://schemas.microsoft.com/office/drawing/2014/main" id="{93A751E3-6E6D-7840-B75B-F48258AA4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058" y="1071756"/>
              <a:ext cx="5499845" cy="5421119"/>
            </a:xfrm>
            <a:prstGeom prst="rect">
              <a:avLst/>
            </a:prstGeom>
          </p:spPr>
        </p:pic>
        <p:sp>
          <p:nvSpPr>
            <p:cNvPr id="5" name="TextBox 4">
              <a:extLst>
                <a:ext uri="{FF2B5EF4-FFF2-40B4-BE49-F238E27FC236}">
                  <a16:creationId xmlns:a16="http://schemas.microsoft.com/office/drawing/2014/main" id="{4462F74E-03FD-EB40-B23B-EA9B55519498}"/>
                </a:ext>
              </a:extLst>
            </p:cNvPr>
            <p:cNvSpPr txBox="1"/>
            <p:nvPr/>
          </p:nvSpPr>
          <p:spPr>
            <a:xfrm>
              <a:off x="8713696" y="5324579"/>
              <a:ext cx="1748116" cy="461665"/>
            </a:xfrm>
            <a:prstGeom prst="rect">
              <a:avLst/>
            </a:prstGeom>
            <a:noFill/>
          </p:spPr>
          <p:txBody>
            <a:bodyPr wrap="square" rtlCol="0">
              <a:spAutoFit/>
            </a:bodyPr>
            <a:lstStyle/>
            <a:p>
              <a:r>
                <a:rPr lang="en-US" sz="2400" dirty="0"/>
                <a:t>ICD-10 Code</a:t>
              </a:r>
            </a:p>
          </p:txBody>
        </p:sp>
        <p:cxnSp>
          <p:nvCxnSpPr>
            <p:cNvPr id="7" name="Straight Connector 6">
              <a:extLst>
                <a:ext uri="{FF2B5EF4-FFF2-40B4-BE49-F238E27FC236}">
                  <a16:creationId xmlns:a16="http://schemas.microsoft.com/office/drawing/2014/main" id="{B021F4D7-738A-3B49-A5F0-A36976877CC0}"/>
                </a:ext>
              </a:extLst>
            </p:cNvPr>
            <p:cNvCxnSpPr/>
            <p:nvPr/>
          </p:nvCxnSpPr>
          <p:spPr>
            <a:xfrm>
              <a:off x="7974106" y="5546649"/>
              <a:ext cx="847165" cy="0"/>
            </a:xfrm>
            <a:prstGeom prst="line">
              <a:avLst/>
            </a:prstGeom>
            <a:ln w="1270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1E67AF-9298-9A4C-BC3E-D6E4956DCF65}"/>
                </a:ext>
              </a:extLst>
            </p:cNvPr>
            <p:cNvSpPr txBox="1"/>
            <p:nvPr/>
          </p:nvSpPr>
          <p:spPr>
            <a:xfrm>
              <a:off x="5710515" y="3429000"/>
              <a:ext cx="995084" cy="1200329"/>
            </a:xfrm>
            <a:prstGeom prst="rect">
              <a:avLst/>
            </a:prstGeom>
            <a:noFill/>
          </p:spPr>
          <p:txBody>
            <a:bodyPr wrap="square" rtlCol="0">
              <a:spAutoFit/>
            </a:bodyPr>
            <a:lstStyle/>
            <a:p>
              <a:r>
                <a:rPr lang="en-US" sz="2400" dirty="0"/>
                <a:t>Vent. Proc Code</a:t>
              </a:r>
            </a:p>
          </p:txBody>
        </p:sp>
        <p:cxnSp>
          <p:nvCxnSpPr>
            <p:cNvPr id="9" name="Straight Connector 8">
              <a:extLst>
                <a:ext uri="{FF2B5EF4-FFF2-40B4-BE49-F238E27FC236}">
                  <a16:creationId xmlns:a16="http://schemas.microsoft.com/office/drawing/2014/main" id="{B86CB21F-3B98-314A-B7DF-596937601781}"/>
                </a:ext>
              </a:extLst>
            </p:cNvPr>
            <p:cNvCxnSpPr>
              <a:cxnSpLocks/>
            </p:cNvCxnSpPr>
            <p:nvPr/>
          </p:nvCxnSpPr>
          <p:spPr>
            <a:xfrm>
              <a:off x="6441141" y="3860949"/>
              <a:ext cx="528917"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46677D-6B87-7C43-BB57-8A42FDA3002F}"/>
                </a:ext>
              </a:extLst>
            </p:cNvPr>
            <p:cNvSpPr txBox="1"/>
            <p:nvPr/>
          </p:nvSpPr>
          <p:spPr>
            <a:xfrm>
              <a:off x="9466728" y="1575490"/>
              <a:ext cx="1102660" cy="1200329"/>
            </a:xfrm>
            <a:prstGeom prst="rect">
              <a:avLst/>
            </a:prstGeom>
            <a:noFill/>
          </p:spPr>
          <p:txBody>
            <a:bodyPr wrap="square" rtlCol="0">
              <a:spAutoFit/>
            </a:bodyPr>
            <a:lstStyle/>
            <a:p>
              <a:r>
                <a:rPr lang="en-US" sz="2400" dirty="0"/>
                <a:t>ABG PaCO2 45+</a:t>
              </a:r>
            </a:p>
          </p:txBody>
        </p:sp>
        <p:cxnSp>
          <p:nvCxnSpPr>
            <p:cNvPr id="13" name="Straight Connector 12">
              <a:extLst>
                <a:ext uri="{FF2B5EF4-FFF2-40B4-BE49-F238E27FC236}">
                  <a16:creationId xmlns:a16="http://schemas.microsoft.com/office/drawing/2014/main" id="{01BA3B6C-A223-8A47-BF7F-F427C99870B5}"/>
                </a:ext>
              </a:extLst>
            </p:cNvPr>
            <p:cNvCxnSpPr>
              <a:cxnSpLocks/>
            </p:cNvCxnSpPr>
            <p:nvPr/>
          </p:nvCxnSpPr>
          <p:spPr>
            <a:xfrm>
              <a:off x="8821271" y="1902683"/>
              <a:ext cx="528917" cy="0"/>
            </a:xfrm>
            <a:prstGeom prst="line">
              <a:avLst/>
            </a:prstGeom>
            <a:ln w="127000">
              <a:solidFill>
                <a:srgbClr val="76D6FF"/>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E9A957E9-D195-9D4A-A645-F392F82FF43F}"/>
              </a:ext>
            </a:extLst>
          </p:cNvPr>
          <p:cNvCxnSpPr>
            <a:cxnSpLocks/>
          </p:cNvCxnSpPr>
          <p:nvPr/>
        </p:nvCxnSpPr>
        <p:spPr>
          <a:xfrm>
            <a:off x="7346576" y="1337384"/>
            <a:ext cx="1051112"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061B3CC-4233-E144-BA62-7E208A5F553D}"/>
              </a:ext>
            </a:extLst>
          </p:cNvPr>
          <p:cNvSpPr txBox="1"/>
          <p:nvPr/>
        </p:nvSpPr>
        <p:spPr>
          <a:xfrm>
            <a:off x="7476564" y="1071756"/>
            <a:ext cx="995084" cy="461665"/>
          </a:xfrm>
          <a:prstGeom prst="rect">
            <a:avLst/>
          </a:prstGeom>
          <a:noFill/>
        </p:spPr>
        <p:txBody>
          <a:bodyPr wrap="square" rtlCol="0">
            <a:spAutoFit/>
          </a:bodyPr>
          <a:lstStyle/>
          <a:p>
            <a:r>
              <a:rPr lang="en-US" sz="2400" dirty="0"/>
              <a:t>HRF</a:t>
            </a:r>
          </a:p>
        </p:txBody>
      </p:sp>
    </p:spTree>
    <p:extLst>
      <p:ext uri="{BB962C8B-B14F-4D97-AF65-F5344CB8AC3E}">
        <p14:creationId xmlns:p14="http://schemas.microsoft.com/office/powerpoint/2010/main" val="4045000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7712-60BD-1A40-B7AE-75421A0441C5}"/>
              </a:ext>
            </a:extLst>
          </p:cNvPr>
          <p:cNvSpPr>
            <a:spLocks noGrp="1"/>
          </p:cNvSpPr>
          <p:nvPr>
            <p:ph type="title"/>
          </p:nvPr>
        </p:nvSpPr>
        <p:spPr/>
        <p:txBody>
          <a:bodyPr>
            <a:normAutofit fontScale="90000"/>
          </a:bodyPr>
          <a:lstStyle/>
          <a:p>
            <a:r>
              <a:rPr lang="en-US" dirty="0"/>
              <a:t>Preliminary analysis (in aggregate, without data control, only addressing hypothesis 2) </a:t>
            </a:r>
            <a:br>
              <a:rPr lang="en-US" dirty="0"/>
            </a:br>
            <a:endParaRPr lang="en-US" dirty="0"/>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43D0B3D7-ECFB-1A4C-8919-68195FC9F09D}"/>
              </a:ext>
            </a:extLst>
          </p:cNvPr>
          <p:cNvPicPr>
            <a:picLocks noGrp="1" noChangeAspect="1"/>
          </p:cNvPicPr>
          <p:nvPr>
            <p:ph idx="1"/>
          </p:nvPr>
        </p:nvPicPr>
        <p:blipFill>
          <a:blip r:embed="rId2"/>
          <a:stretch>
            <a:fillRect/>
          </a:stretch>
        </p:blipFill>
        <p:spPr>
          <a:xfrm>
            <a:off x="6466026" y="3371465"/>
            <a:ext cx="5232400" cy="1955800"/>
          </a:xfrm>
        </p:spPr>
      </p:pic>
      <p:pic>
        <p:nvPicPr>
          <p:cNvPr id="7" name="Picture 6" descr="Graphical user interface&#10;&#10;Description automatically generated with medium confidence">
            <a:extLst>
              <a:ext uri="{FF2B5EF4-FFF2-40B4-BE49-F238E27FC236}">
                <a16:creationId xmlns:a16="http://schemas.microsoft.com/office/drawing/2014/main" id="{AEC31587-1EB6-6543-9393-ED26E3AA7907}"/>
              </a:ext>
            </a:extLst>
          </p:cNvPr>
          <p:cNvPicPr>
            <a:picLocks noChangeAspect="1"/>
          </p:cNvPicPr>
          <p:nvPr/>
        </p:nvPicPr>
        <p:blipFill>
          <a:blip r:embed="rId3"/>
          <a:stretch>
            <a:fillRect/>
          </a:stretch>
        </p:blipFill>
        <p:spPr>
          <a:xfrm>
            <a:off x="480876" y="1984375"/>
            <a:ext cx="5245100" cy="4508500"/>
          </a:xfrm>
          <a:prstGeom prst="rect">
            <a:avLst/>
          </a:prstGeom>
        </p:spPr>
      </p:pic>
      <p:pic>
        <p:nvPicPr>
          <p:cNvPr id="8" name="Picture 7">
            <a:extLst>
              <a:ext uri="{FF2B5EF4-FFF2-40B4-BE49-F238E27FC236}">
                <a16:creationId xmlns:a16="http://schemas.microsoft.com/office/drawing/2014/main" id="{B8EDA4B5-C4EB-1A48-AEB3-635B07A30B34}"/>
              </a:ext>
            </a:extLst>
          </p:cNvPr>
          <p:cNvPicPr>
            <a:picLocks noChangeAspect="1"/>
          </p:cNvPicPr>
          <p:nvPr/>
        </p:nvPicPr>
        <p:blipFill>
          <a:blip r:embed="rId4"/>
          <a:stretch>
            <a:fillRect/>
          </a:stretch>
        </p:blipFill>
        <p:spPr>
          <a:xfrm>
            <a:off x="0" y="1310457"/>
            <a:ext cx="12192000" cy="895399"/>
          </a:xfrm>
          <a:prstGeom prst="rect">
            <a:avLst/>
          </a:prstGeom>
        </p:spPr>
      </p:pic>
    </p:spTree>
    <p:extLst>
      <p:ext uri="{BB962C8B-B14F-4D97-AF65-F5344CB8AC3E}">
        <p14:creationId xmlns:p14="http://schemas.microsoft.com/office/powerpoint/2010/main" val="3772003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62C6-7325-F64E-9E67-1F5FB8B887E4}"/>
              </a:ext>
            </a:extLst>
          </p:cNvPr>
          <p:cNvSpPr>
            <a:spLocks noGrp="1"/>
          </p:cNvSpPr>
          <p:nvPr>
            <p:ph type="title"/>
          </p:nvPr>
        </p:nvSpPr>
        <p:spPr/>
        <p:txBody>
          <a:bodyPr/>
          <a:lstStyle/>
          <a:p>
            <a:r>
              <a:rPr lang="en-US" dirty="0"/>
              <a:t>Demographics – older get labels</a:t>
            </a:r>
          </a:p>
        </p:txBody>
      </p:sp>
      <p:sp>
        <p:nvSpPr>
          <p:cNvPr id="3" name="Content Placeholder 2">
            <a:extLst>
              <a:ext uri="{FF2B5EF4-FFF2-40B4-BE49-F238E27FC236}">
                <a16:creationId xmlns:a16="http://schemas.microsoft.com/office/drawing/2014/main" id="{D7716CB9-0BC5-4E43-8274-E98E0F66366D}"/>
              </a:ext>
            </a:extLst>
          </p:cNvPr>
          <p:cNvSpPr>
            <a:spLocks noGrp="1"/>
          </p:cNvSpPr>
          <p:nvPr>
            <p:ph idx="1"/>
          </p:nvPr>
        </p:nvSpPr>
        <p:spPr/>
        <p:txBody>
          <a:bodyPr/>
          <a:lstStyle/>
          <a:p>
            <a:pPr marL="0" indent="0">
              <a:buNone/>
            </a:pPr>
            <a:endParaRPr lang="en-US" dirty="0"/>
          </a:p>
        </p:txBody>
      </p:sp>
      <p:pic>
        <p:nvPicPr>
          <p:cNvPr id="4" name="Picture 3" descr="Chart, scatter chart&#10;&#10;Description automatically generated">
            <a:extLst>
              <a:ext uri="{FF2B5EF4-FFF2-40B4-BE49-F238E27FC236}">
                <a16:creationId xmlns:a16="http://schemas.microsoft.com/office/drawing/2014/main" id="{E213767D-089B-594C-A0E1-0BF760A5867A}"/>
              </a:ext>
            </a:extLst>
          </p:cNvPr>
          <p:cNvPicPr>
            <a:picLocks noChangeAspect="1"/>
          </p:cNvPicPr>
          <p:nvPr/>
        </p:nvPicPr>
        <p:blipFill>
          <a:blip r:embed="rId2"/>
          <a:stretch>
            <a:fillRect/>
          </a:stretch>
        </p:blipFill>
        <p:spPr>
          <a:xfrm>
            <a:off x="762000" y="2438400"/>
            <a:ext cx="11430000" cy="4419600"/>
          </a:xfrm>
          <a:prstGeom prst="rect">
            <a:avLst/>
          </a:prstGeom>
        </p:spPr>
      </p:pic>
      <p:pic>
        <p:nvPicPr>
          <p:cNvPr id="5" name="Picture 4">
            <a:extLst>
              <a:ext uri="{FF2B5EF4-FFF2-40B4-BE49-F238E27FC236}">
                <a16:creationId xmlns:a16="http://schemas.microsoft.com/office/drawing/2014/main" id="{9D80338F-8165-1943-9263-32F751B85671}"/>
              </a:ext>
            </a:extLst>
          </p:cNvPr>
          <p:cNvPicPr>
            <a:picLocks noChangeAspect="1"/>
          </p:cNvPicPr>
          <p:nvPr/>
        </p:nvPicPr>
        <p:blipFill>
          <a:blip r:embed="rId3"/>
          <a:stretch>
            <a:fillRect/>
          </a:stretch>
        </p:blipFill>
        <p:spPr>
          <a:xfrm>
            <a:off x="0" y="1310457"/>
            <a:ext cx="12192000" cy="895399"/>
          </a:xfrm>
          <a:prstGeom prst="rect">
            <a:avLst/>
          </a:prstGeom>
        </p:spPr>
      </p:pic>
    </p:spTree>
    <p:extLst>
      <p:ext uri="{BB962C8B-B14F-4D97-AF65-F5344CB8AC3E}">
        <p14:creationId xmlns:p14="http://schemas.microsoft.com/office/powerpoint/2010/main" val="427786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o Cares Stock Illustrations – 158 Who Cares Stock Illustrations, Vectors  &amp;amp; Clipart - Dreamstime">
            <a:extLst>
              <a:ext uri="{FF2B5EF4-FFF2-40B4-BE49-F238E27FC236}">
                <a16:creationId xmlns:a16="http://schemas.microsoft.com/office/drawing/2014/main" id="{717F9564-9749-494B-8930-DB8F72D6A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175" y="0"/>
            <a:ext cx="685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F2A1CE-61C3-F842-9254-7FC9D70BF36A}"/>
              </a:ext>
            </a:extLst>
          </p:cNvPr>
          <p:cNvSpPr txBox="1"/>
          <p:nvPr/>
        </p:nvSpPr>
        <p:spPr>
          <a:xfrm>
            <a:off x="9117106" y="5123329"/>
            <a:ext cx="2003612" cy="369332"/>
          </a:xfrm>
          <a:prstGeom prst="rect">
            <a:avLst/>
          </a:prstGeom>
          <a:noFill/>
        </p:spPr>
        <p:txBody>
          <a:bodyPr wrap="square" rtlCol="0">
            <a:spAutoFit/>
          </a:bodyPr>
          <a:lstStyle/>
          <a:p>
            <a:r>
              <a:rPr lang="en-US" dirty="0"/>
              <a:t>About the PaCO2</a:t>
            </a:r>
          </a:p>
        </p:txBody>
      </p:sp>
    </p:spTree>
    <p:extLst>
      <p:ext uri="{BB962C8B-B14F-4D97-AF65-F5344CB8AC3E}">
        <p14:creationId xmlns:p14="http://schemas.microsoft.com/office/powerpoint/2010/main" val="1545559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AA7E-A1A8-074F-87A8-098BDB51373C}"/>
              </a:ext>
            </a:extLst>
          </p:cNvPr>
          <p:cNvSpPr>
            <a:spLocks noGrp="1"/>
          </p:cNvSpPr>
          <p:nvPr>
            <p:ph type="title"/>
          </p:nvPr>
        </p:nvSpPr>
        <p:spPr/>
        <p:txBody>
          <a:bodyPr/>
          <a:lstStyle/>
          <a:p>
            <a:r>
              <a:rPr lang="en-US" dirty="0"/>
              <a:t>Heart Disease – more common in those labeled… and very common overall</a:t>
            </a:r>
          </a:p>
        </p:txBody>
      </p:sp>
      <p:pic>
        <p:nvPicPr>
          <p:cNvPr id="4" name="Content Placeholder 3" descr="Graphical user interface&#10;&#10;Description automatically generated with medium confidence">
            <a:extLst>
              <a:ext uri="{FF2B5EF4-FFF2-40B4-BE49-F238E27FC236}">
                <a16:creationId xmlns:a16="http://schemas.microsoft.com/office/drawing/2014/main" id="{D7A00289-71CB-6347-B174-A869BAE307E7}"/>
              </a:ext>
            </a:extLst>
          </p:cNvPr>
          <p:cNvPicPr>
            <a:picLocks noGrp="1" noChangeAspect="1"/>
          </p:cNvPicPr>
          <p:nvPr>
            <p:ph idx="1"/>
          </p:nvPr>
        </p:nvPicPr>
        <p:blipFill>
          <a:blip r:embed="rId2"/>
          <a:stretch>
            <a:fillRect/>
          </a:stretch>
        </p:blipFill>
        <p:spPr>
          <a:xfrm>
            <a:off x="838200" y="2909632"/>
            <a:ext cx="10515600" cy="2183323"/>
          </a:xfrm>
          <a:prstGeom prst="rect">
            <a:avLst/>
          </a:prstGeom>
        </p:spPr>
      </p:pic>
      <p:pic>
        <p:nvPicPr>
          <p:cNvPr id="7" name="Picture 6">
            <a:extLst>
              <a:ext uri="{FF2B5EF4-FFF2-40B4-BE49-F238E27FC236}">
                <a16:creationId xmlns:a16="http://schemas.microsoft.com/office/drawing/2014/main" id="{08F0B695-F550-F548-A41E-C189FADBCFBF}"/>
              </a:ext>
            </a:extLst>
          </p:cNvPr>
          <p:cNvPicPr>
            <a:picLocks noChangeAspect="1"/>
          </p:cNvPicPr>
          <p:nvPr/>
        </p:nvPicPr>
        <p:blipFill>
          <a:blip r:embed="rId3"/>
          <a:stretch>
            <a:fillRect/>
          </a:stretch>
        </p:blipFill>
        <p:spPr>
          <a:xfrm>
            <a:off x="0" y="1681937"/>
            <a:ext cx="12192000" cy="895399"/>
          </a:xfrm>
          <a:prstGeom prst="rect">
            <a:avLst/>
          </a:prstGeom>
        </p:spPr>
      </p:pic>
      <p:sp>
        <p:nvSpPr>
          <p:cNvPr id="5" name="TextBox 4">
            <a:extLst>
              <a:ext uri="{FF2B5EF4-FFF2-40B4-BE49-F238E27FC236}">
                <a16:creationId xmlns:a16="http://schemas.microsoft.com/office/drawing/2014/main" id="{5B038394-3B5D-8846-AA4E-7275587351CC}"/>
              </a:ext>
            </a:extLst>
          </p:cNvPr>
          <p:cNvSpPr txBox="1"/>
          <p:nvPr/>
        </p:nvSpPr>
        <p:spPr>
          <a:xfrm>
            <a:off x="2132870" y="5425251"/>
            <a:ext cx="5298154" cy="1200329"/>
          </a:xfrm>
          <a:prstGeom prst="rect">
            <a:avLst/>
          </a:prstGeom>
          <a:noFill/>
        </p:spPr>
        <p:txBody>
          <a:bodyPr wrap="square" rtlCol="0">
            <a:spAutoFit/>
          </a:bodyPr>
          <a:lstStyle/>
          <a:p>
            <a:r>
              <a:rPr lang="en-US" sz="2400" dirty="0"/>
              <a:t>Conditional probabilities: </a:t>
            </a:r>
          </a:p>
          <a:p>
            <a:r>
              <a:rPr lang="en-US" sz="2400" dirty="0"/>
              <a:t>P (Hypercapnic Resp Failure | Condition) = P ( HRF and condition) / P (Condition) </a:t>
            </a:r>
          </a:p>
        </p:txBody>
      </p:sp>
    </p:spTree>
    <p:extLst>
      <p:ext uri="{BB962C8B-B14F-4D97-AF65-F5344CB8AC3E}">
        <p14:creationId xmlns:p14="http://schemas.microsoft.com/office/powerpoint/2010/main" val="3510937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C0E5-99A9-6844-9391-DACFDDBCE90D}"/>
              </a:ext>
            </a:extLst>
          </p:cNvPr>
          <p:cNvSpPr>
            <a:spLocks noGrp="1"/>
          </p:cNvSpPr>
          <p:nvPr>
            <p:ph type="title"/>
          </p:nvPr>
        </p:nvSpPr>
        <p:spPr/>
        <p:txBody>
          <a:bodyPr/>
          <a:lstStyle/>
          <a:p>
            <a:r>
              <a:rPr lang="en-US" dirty="0"/>
              <a:t>BMI – appears heavier patients are more likely to be labeled</a:t>
            </a:r>
          </a:p>
        </p:txBody>
      </p:sp>
      <p:pic>
        <p:nvPicPr>
          <p:cNvPr id="4" name="Content Placeholder 3">
            <a:extLst>
              <a:ext uri="{FF2B5EF4-FFF2-40B4-BE49-F238E27FC236}">
                <a16:creationId xmlns:a16="http://schemas.microsoft.com/office/drawing/2014/main" id="{3E008C4A-81A9-FD4B-9234-EBCEBCB96C2F}"/>
              </a:ext>
            </a:extLst>
          </p:cNvPr>
          <p:cNvPicPr>
            <a:picLocks noGrp="1" noChangeAspect="1"/>
          </p:cNvPicPr>
          <p:nvPr>
            <p:ph idx="1"/>
          </p:nvPr>
        </p:nvPicPr>
        <p:blipFill>
          <a:blip r:embed="rId2"/>
          <a:stretch>
            <a:fillRect/>
          </a:stretch>
        </p:blipFill>
        <p:spPr>
          <a:xfrm>
            <a:off x="3442745" y="2425707"/>
            <a:ext cx="5306509" cy="4351338"/>
          </a:xfrm>
          <a:prstGeom prst="rect">
            <a:avLst/>
          </a:prstGeom>
        </p:spPr>
      </p:pic>
      <p:pic>
        <p:nvPicPr>
          <p:cNvPr id="5" name="Picture 4">
            <a:extLst>
              <a:ext uri="{FF2B5EF4-FFF2-40B4-BE49-F238E27FC236}">
                <a16:creationId xmlns:a16="http://schemas.microsoft.com/office/drawing/2014/main" id="{61EDC9AC-9C92-B34E-87BC-9A81B705A63B}"/>
              </a:ext>
            </a:extLst>
          </p:cNvPr>
          <p:cNvPicPr>
            <a:picLocks noChangeAspect="1"/>
          </p:cNvPicPr>
          <p:nvPr/>
        </p:nvPicPr>
        <p:blipFill>
          <a:blip r:embed="rId3"/>
          <a:stretch>
            <a:fillRect/>
          </a:stretch>
        </p:blipFill>
        <p:spPr>
          <a:xfrm>
            <a:off x="0" y="1567640"/>
            <a:ext cx="12192000" cy="895399"/>
          </a:xfrm>
          <a:prstGeom prst="rect">
            <a:avLst/>
          </a:prstGeom>
        </p:spPr>
      </p:pic>
    </p:spTree>
    <p:extLst>
      <p:ext uri="{BB962C8B-B14F-4D97-AF65-F5344CB8AC3E}">
        <p14:creationId xmlns:p14="http://schemas.microsoft.com/office/powerpoint/2010/main" val="1598846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8A04-C62F-A549-857B-18BB74BABDA1}"/>
              </a:ext>
            </a:extLst>
          </p:cNvPr>
          <p:cNvSpPr>
            <a:spLocks noGrp="1"/>
          </p:cNvSpPr>
          <p:nvPr>
            <p:ph type="title"/>
          </p:nvPr>
        </p:nvSpPr>
        <p:spPr/>
        <p:txBody>
          <a:bodyPr/>
          <a:lstStyle/>
          <a:p>
            <a:r>
              <a:rPr lang="en-US" dirty="0"/>
              <a:t>Bicarbonate (adaptation/chronicity) - similar</a:t>
            </a:r>
          </a:p>
        </p:txBody>
      </p:sp>
      <p:pic>
        <p:nvPicPr>
          <p:cNvPr id="4" name="Content Placeholder 3">
            <a:extLst>
              <a:ext uri="{FF2B5EF4-FFF2-40B4-BE49-F238E27FC236}">
                <a16:creationId xmlns:a16="http://schemas.microsoft.com/office/drawing/2014/main" id="{112508E7-F7CF-2A40-BF24-A12483434F85}"/>
              </a:ext>
            </a:extLst>
          </p:cNvPr>
          <p:cNvPicPr>
            <a:picLocks noGrp="1" noChangeAspect="1"/>
          </p:cNvPicPr>
          <p:nvPr>
            <p:ph idx="1"/>
          </p:nvPr>
        </p:nvPicPr>
        <p:blipFill>
          <a:blip r:embed="rId2"/>
          <a:stretch>
            <a:fillRect/>
          </a:stretch>
        </p:blipFill>
        <p:spPr>
          <a:xfrm>
            <a:off x="3442745" y="2368559"/>
            <a:ext cx="5306509" cy="4351338"/>
          </a:xfrm>
          <a:prstGeom prst="rect">
            <a:avLst/>
          </a:prstGeom>
        </p:spPr>
      </p:pic>
      <p:pic>
        <p:nvPicPr>
          <p:cNvPr id="5" name="Picture 4">
            <a:extLst>
              <a:ext uri="{FF2B5EF4-FFF2-40B4-BE49-F238E27FC236}">
                <a16:creationId xmlns:a16="http://schemas.microsoft.com/office/drawing/2014/main" id="{BCF69F2C-A4B2-184A-8359-FE47326A25F9}"/>
              </a:ext>
            </a:extLst>
          </p:cNvPr>
          <p:cNvPicPr>
            <a:picLocks noChangeAspect="1"/>
          </p:cNvPicPr>
          <p:nvPr/>
        </p:nvPicPr>
        <p:blipFill>
          <a:blip r:embed="rId3"/>
          <a:stretch>
            <a:fillRect/>
          </a:stretch>
        </p:blipFill>
        <p:spPr>
          <a:xfrm>
            <a:off x="0" y="1310457"/>
            <a:ext cx="12192000" cy="895399"/>
          </a:xfrm>
          <a:prstGeom prst="rect">
            <a:avLst/>
          </a:prstGeom>
        </p:spPr>
      </p:pic>
    </p:spTree>
    <p:extLst>
      <p:ext uri="{BB962C8B-B14F-4D97-AF65-F5344CB8AC3E}">
        <p14:creationId xmlns:p14="http://schemas.microsoft.com/office/powerpoint/2010/main" val="3117885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88B8-CF75-B54A-8AAF-246D95FE82BB}"/>
              </a:ext>
            </a:extLst>
          </p:cNvPr>
          <p:cNvSpPr>
            <a:spLocks noGrp="1"/>
          </p:cNvSpPr>
          <p:nvPr>
            <p:ph type="title"/>
          </p:nvPr>
        </p:nvSpPr>
        <p:spPr/>
        <p:txBody>
          <a:bodyPr/>
          <a:lstStyle/>
          <a:p>
            <a:r>
              <a:rPr lang="en-US" dirty="0"/>
              <a:t>Ventilation</a:t>
            </a:r>
          </a:p>
        </p:txBody>
      </p:sp>
      <p:pic>
        <p:nvPicPr>
          <p:cNvPr id="4" name="Content Placeholder 3" descr="Graphical user interface, application&#10;&#10;Description automatically generated">
            <a:extLst>
              <a:ext uri="{FF2B5EF4-FFF2-40B4-BE49-F238E27FC236}">
                <a16:creationId xmlns:a16="http://schemas.microsoft.com/office/drawing/2014/main" id="{E93E0EFF-C481-B048-9DB3-68FA002858CD}"/>
              </a:ext>
            </a:extLst>
          </p:cNvPr>
          <p:cNvPicPr>
            <a:picLocks noGrp="1" noChangeAspect="1"/>
          </p:cNvPicPr>
          <p:nvPr>
            <p:ph idx="1"/>
          </p:nvPr>
        </p:nvPicPr>
        <p:blipFill>
          <a:blip r:embed="rId3"/>
          <a:stretch>
            <a:fillRect/>
          </a:stretch>
        </p:blipFill>
        <p:spPr>
          <a:xfrm>
            <a:off x="838200" y="2963663"/>
            <a:ext cx="10515600" cy="1675212"/>
          </a:xfrm>
          <a:prstGeom prst="rect">
            <a:avLst/>
          </a:prstGeom>
        </p:spPr>
      </p:pic>
      <p:pic>
        <p:nvPicPr>
          <p:cNvPr id="5" name="Picture 4">
            <a:extLst>
              <a:ext uri="{FF2B5EF4-FFF2-40B4-BE49-F238E27FC236}">
                <a16:creationId xmlns:a16="http://schemas.microsoft.com/office/drawing/2014/main" id="{963508CC-2C9A-BC48-94F3-FA30F3392DB3}"/>
              </a:ext>
            </a:extLst>
          </p:cNvPr>
          <p:cNvPicPr>
            <a:picLocks noChangeAspect="1"/>
          </p:cNvPicPr>
          <p:nvPr/>
        </p:nvPicPr>
        <p:blipFill>
          <a:blip r:embed="rId4"/>
          <a:stretch>
            <a:fillRect/>
          </a:stretch>
        </p:blipFill>
        <p:spPr>
          <a:xfrm>
            <a:off x="0" y="1667649"/>
            <a:ext cx="12192000" cy="895399"/>
          </a:xfrm>
          <a:prstGeom prst="rect">
            <a:avLst/>
          </a:prstGeom>
        </p:spPr>
      </p:pic>
    </p:spTree>
    <p:extLst>
      <p:ext uri="{BB962C8B-B14F-4D97-AF65-F5344CB8AC3E}">
        <p14:creationId xmlns:p14="http://schemas.microsoft.com/office/powerpoint/2010/main" val="761997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6BDD-16E1-4142-933E-3B4555414243}"/>
              </a:ext>
            </a:extLst>
          </p:cNvPr>
          <p:cNvSpPr>
            <a:spLocks noGrp="1"/>
          </p:cNvSpPr>
          <p:nvPr>
            <p:ph type="title"/>
          </p:nvPr>
        </p:nvSpPr>
        <p:spPr/>
        <p:txBody>
          <a:bodyPr/>
          <a:lstStyle/>
          <a:p>
            <a:r>
              <a:rPr lang="en-US" dirty="0"/>
              <a:t>Strengths</a:t>
            </a:r>
          </a:p>
        </p:txBody>
      </p:sp>
      <p:sp>
        <p:nvSpPr>
          <p:cNvPr id="3" name="Content Placeholder 2">
            <a:extLst>
              <a:ext uri="{FF2B5EF4-FFF2-40B4-BE49-F238E27FC236}">
                <a16:creationId xmlns:a16="http://schemas.microsoft.com/office/drawing/2014/main" id="{00D666A2-8582-4E48-9ED1-B490F60F8EC1}"/>
              </a:ext>
            </a:extLst>
          </p:cNvPr>
          <p:cNvSpPr>
            <a:spLocks noGrp="1"/>
          </p:cNvSpPr>
          <p:nvPr>
            <p:ph idx="1"/>
          </p:nvPr>
        </p:nvSpPr>
        <p:spPr/>
        <p:txBody>
          <a:bodyPr/>
          <a:lstStyle/>
          <a:p>
            <a:r>
              <a:rPr lang="en-US" dirty="0"/>
              <a:t>Not PHI: speed of the project</a:t>
            </a:r>
          </a:p>
          <a:p>
            <a:r>
              <a:rPr lang="en-US" dirty="0"/>
              <a:t>Broadly representative database</a:t>
            </a:r>
          </a:p>
          <a:p>
            <a:r>
              <a:rPr lang="en-US" dirty="0"/>
              <a:t>Large enough sample size that we can restrict analysis and maintain sufficient power</a:t>
            </a:r>
          </a:p>
          <a:p>
            <a:r>
              <a:rPr lang="en-US" dirty="0"/>
              <a:t>Demonstrates a very high frequency of CHF in folks who are diagnosed with hypercapnia by any measure</a:t>
            </a:r>
          </a:p>
        </p:txBody>
      </p:sp>
    </p:spTree>
    <p:extLst>
      <p:ext uri="{BB962C8B-B14F-4D97-AF65-F5344CB8AC3E}">
        <p14:creationId xmlns:p14="http://schemas.microsoft.com/office/powerpoint/2010/main" val="1051532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6BDD-16E1-4142-933E-3B4555414243}"/>
              </a:ext>
            </a:extLst>
          </p:cNvPr>
          <p:cNvSpPr>
            <a:spLocks noGrp="1"/>
          </p:cNvSpPr>
          <p:nvPr>
            <p:ph type="title"/>
          </p:nvPr>
        </p:nvSpPr>
        <p:spPr/>
        <p:txBody>
          <a:bodyPr/>
          <a:lstStyle/>
          <a:p>
            <a:r>
              <a:rPr lang="en-US" dirty="0"/>
              <a:t>Anticipated challenges</a:t>
            </a:r>
            <a:br>
              <a:rPr lang="en-US" dirty="0"/>
            </a:br>
            <a:endParaRPr lang="en-US" dirty="0"/>
          </a:p>
        </p:txBody>
      </p:sp>
      <p:sp>
        <p:nvSpPr>
          <p:cNvPr id="3" name="Content Placeholder 2">
            <a:extLst>
              <a:ext uri="{FF2B5EF4-FFF2-40B4-BE49-F238E27FC236}">
                <a16:creationId xmlns:a16="http://schemas.microsoft.com/office/drawing/2014/main" id="{00D666A2-8582-4E48-9ED1-B490F60F8EC1}"/>
              </a:ext>
            </a:extLst>
          </p:cNvPr>
          <p:cNvSpPr>
            <a:spLocks noGrp="1"/>
          </p:cNvSpPr>
          <p:nvPr>
            <p:ph idx="1"/>
          </p:nvPr>
        </p:nvSpPr>
        <p:spPr>
          <a:xfrm>
            <a:off x="165462" y="1690688"/>
            <a:ext cx="5138058" cy="4490656"/>
          </a:xfrm>
        </p:spPr>
        <p:txBody>
          <a:bodyPr/>
          <a:lstStyle/>
          <a:p>
            <a:r>
              <a:rPr lang="en-US" dirty="0"/>
              <a:t>Data completeness</a:t>
            </a:r>
          </a:p>
          <a:p>
            <a:pPr lvl="1"/>
            <a:r>
              <a:rPr lang="en-US" dirty="0"/>
              <a:t>U of U does not submit blood gasses. Other variations at other sites?</a:t>
            </a:r>
          </a:p>
          <a:p>
            <a:pPr lvl="1"/>
            <a:r>
              <a:rPr lang="en-US" dirty="0"/>
              <a:t>No PaCO2 over 45 mmHg</a:t>
            </a:r>
          </a:p>
          <a:p>
            <a:pPr lvl="2"/>
            <a:r>
              <a:rPr lang="en-US" dirty="0"/>
              <a:t>Could be it was never checked</a:t>
            </a:r>
          </a:p>
          <a:p>
            <a:pPr lvl="2"/>
            <a:r>
              <a:rPr lang="en-US" dirty="0"/>
              <a:t>Could be it was checked and &lt;45</a:t>
            </a:r>
          </a:p>
          <a:p>
            <a:pPr lvl="2"/>
            <a:r>
              <a:rPr lang="en-US" b="1" dirty="0"/>
              <a:t>Could be it was checked and &gt;45 but not uploaded</a:t>
            </a:r>
          </a:p>
          <a:p>
            <a:pPr lvl="1"/>
            <a:r>
              <a:rPr lang="en-US" dirty="0"/>
              <a:t>Plan:  restrict an analysis to only patients who have a blood gas with any PaCO2</a:t>
            </a:r>
          </a:p>
        </p:txBody>
      </p:sp>
      <p:graphicFrame>
        <p:nvGraphicFramePr>
          <p:cNvPr id="4" name="Content Placeholder 3">
            <a:extLst>
              <a:ext uri="{FF2B5EF4-FFF2-40B4-BE49-F238E27FC236}">
                <a16:creationId xmlns:a16="http://schemas.microsoft.com/office/drawing/2014/main" id="{30640FDD-0ABD-974F-A8FD-DB8C35DBC3CE}"/>
              </a:ext>
            </a:extLst>
          </p:cNvPr>
          <p:cNvGraphicFramePr>
            <a:graphicFrameLocks/>
          </p:cNvGraphicFramePr>
          <p:nvPr>
            <p:extLst>
              <p:ext uri="{D42A27DB-BD31-4B8C-83A1-F6EECF244321}">
                <p14:modId xmlns:p14="http://schemas.microsoft.com/office/powerpoint/2010/main" val="382257242"/>
              </p:ext>
            </p:extLst>
          </p:nvPr>
        </p:nvGraphicFramePr>
        <p:xfrm>
          <a:off x="5504688" y="1690688"/>
          <a:ext cx="6521850" cy="3619041"/>
        </p:xfrm>
        <a:graphic>
          <a:graphicData uri="http://schemas.openxmlformats.org/drawingml/2006/table">
            <a:tbl>
              <a:tblPr firstRow="1" firstCol="1" bandRow="1">
                <a:tableStyleId>{5940675A-B579-460E-94D1-54222C63F5DA}</a:tableStyleId>
              </a:tblPr>
              <a:tblGrid>
                <a:gridCol w="1009063">
                  <a:extLst>
                    <a:ext uri="{9D8B030D-6E8A-4147-A177-3AD203B41FA5}">
                      <a16:colId xmlns:a16="http://schemas.microsoft.com/office/drawing/2014/main" val="3768430477"/>
                    </a:ext>
                  </a:extLst>
                </a:gridCol>
                <a:gridCol w="999345">
                  <a:extLst>
                    <a:ext uri="{9D8B030D-6E8A-4147-A177-3AD203B41FA5}">
                      <a16:colId xmlns:a16="http://schemas.microsoft.com/office/drawing/2014/main" val="2659321145"/>
                    </a:ext>
                  </a:extLst>
                </a:gridCol>
                <a:gridCol w="1288624">
                  <a:extLst>
                    <a:ext uri="{9D8B030D-6E8A-4147-A177-3AD203B41FA5}">
                      <a16:colId xmlns:a16="http://schemas.microsoft.com/office/drawing/2014/main" val="498268689"/>
                    </a:ext>
                  </a:extLst>
                </a:gridCol>
                <a:gridCol w="1824293">
                  <a:extLst>
                    <a:ext uri="{9D8B030D-6E8A-4147-A177-3AD203B41FA5}">
                      <a16:colId xmlns:a16="http://schemas.microsoft.com/office/drawing/2014/main" val="2676680952"/>
                    </a:ext>
                  </a:extLst>
                </a:gridCol>
                <a:gridCol w="1400525">
                  <a:extLst>
                    <a:ext uri="{9D8B030D-6E8A-4147-A177-3AD203B41FA5}">
                      <a16:colId xmlns:a16="http://schemas.microsoft.com/office/drawing/2014/main" val="648878810"/>
                    </a:ext>
                  </a:extLst>
                </a:gridCol>
              </a:tblGrid>
              <a:tr h="495446">
                <a:tc>
                  <a:txBody>
                    <a:bodyPr/>
                    <a:lstStyle/>
                    <a:p>
                      <a:pPr marL="0" marR="0">
                        <a:spcBef>
                          <a:spcPts val="0"/>
                        </a:spcBef>
                        <a:spcAft>
                          <a:spcPts val="0"/>
                        </a:spcAft>
                      </a:pPr>
                      <a:r>
                        <a:rPr lang="en-US" sz="1600" i="1" dirty="0">
                          <a:effectLst/>
                        </a:rPr>
                        <a:t>Example Calculation</a:t>
                      </a:r>
                      <a:endPar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4">
                  <a:txBody>
                    <a:bodyPr/>
                    <a:lstStyle/>
                    <a:p>
                      <a:pPr marL="0" marR="0" algn="ctr">
                        <a:spcBef>
                          <a:spcPts val="0"/>
                        </a:spcBef>
                        <a:spcAft>
                          <a:spcPts val="0"/>
                        </a:spcAft>
                      </a:pPr>
                      <a:r>
                        <a:rPr lang="en-US" sz="1600" b="1" dirty="0">
                          <a:effectLst/>
                        </a:rPr>
                        <a:t>ICD code = ‘Prediction’</a:t>
                      </a:r>
                    </a:p>
                    <a:p>
                      <a:pPr marL="0" marR="0">
                        <a:spcBef>
                          <a:spcPts val="0"/>
                        </a:spcBef>
                        <a:spcAft>
                          <a:spcPts val="0"/>
                        </a:spcAft>
                      </a:pPr>
                      <a:endParaRPr lang="en-US" sz="16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pPr marL="0" marR="0">
                        <a:spcBef>
                          <a:spcPts val="0"/>
                        </a:spcBef>
                        <a:spcAft>
                          <a:spcPts val="0"/>
                        </a:spcAft>
                      </a:pPr>
                      <a:r>
                        <a:rPr lang="en-US" sz="2400" b="1" dirty="0">
                          <a:effectLst/>
                        </a:rPr>
                        <a:t>ICD code = ‘Prediction’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4518266"/>
                  </a:ext>
                </a:extLst>
              </a:tr>
              <a:tr h="616084">
                <a:tc rowSpan="4">
                  <a:txBody>
                    <a:bodyPr/>
                    <a:lstStyle/>
                    <a:p>
                      <a:pPr marL="0" marR="0" algn="ctr">
                        <a:spcBef>
                          <a:spcPts val="0"/>
                        </a:spcBef>
                        <a:spcAft>
                          <a:spcPts val="0"/>
                        </a:spcAft>
                      </a:pPr>
                      <a:endParaRPr lang="en-US" sz="1600" b="1" dirty="0">
                        <a:effectLst/>
                      </a:endParaRPr>
                    </a:p>
                    <a:p>
                      <a:pPr marL="0" marR="0" algn="ctr">
                        <a:spcBef>
                          <a:spcPts val="0"/>
                        </a:spcBef>
                        <a:spcAft>
                          <a:spcPts val="0"/>
                        </a:spcAft>
                      </a:pPr>
                      <a:endParaRPr lang="en-US" sz="1600" b="1" dirty="0">
                        <a:effectLst/>
                      </a:endParaRPr>
                    </a:p>
                    <a:p>
                      <a:pPr marL="0" marR="0" algn="ctr">
                        <a:spcBef>
                          <a:spcPts val="0"/>
                        </a:spcBef>
                        <a:spcAft>
                          <a:spcPts val="0"/>
                        </a:spcAft>
                      </a:pPr>
                      <a:endParaRPr lang="en-US" sz="1600" b="1" dirty="0">
                        <a:effectLst/>
                      </a:endParaRPr>
                    </a:p>
                    <a:p>
                      <a:pPr marL="0" marR="0" algn="ctr">
                        <a:spcBef>
                          <a:spcPts val="0"/>
                        </a:spcBef>
                        <a:spcAft>
                          <a:spcPts val="0"/>
                        </a:spcAft>
                      </a:pPr>
                      <a:endParaRPr lang="en-US" sz="1600" b="1" dirty="0">
                        <a:effectLst/>
                      </a:endParaRPr>
                    </a:p>
                    <a:p>
                      <a:pPr marL="0" marR="0" algn="ctr">
                        <a:spcBef>
                          <a:spcPts val="0"/>
                        </a:spcBef>
                        <a:spcAft>
                          <a:spcPts val="0"/>
                        </a:spcAft>
                      </a:pPr>
                      <a:r>
                        <a:rPr lang="en-US" sz="1600" b="1" dirty="0">
                          <a:effectLst/>
                        </a:rPr>
                        <a:t>Blood gas = reference standard</a:t>
                      </a:r>
                    </a:p>
                    <a:p>
                      <a:pPr marL="0" marR="0">
                        <a:spcBef>
                          <a:spcPts val="0"/>
                        </a:spcBef>
                        <a:spcAft>
                          <a:spcPts val="0"/>
                        </a:spcAft>
                      </a:pPr>
                      <a:r>
                        <a:rPr lang="en-US" sz="1600" dirty="0">
                          <a:effectLst/>
                        </a:rPr>
                        <a:t> </a:t>
                      </a:r>
                      <a:endParaRPr lang="en-US" sz="16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1600" dirty="0">
                          <a:effectLst/>
                        </a:rPr>
                        <a:t>ICD Code for Hypercapnic RF</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1600" dirty="0">
                          <a:effectLst/>
                        </a:rPr>
                        <a:t>No ICD code for Hypercapnic RF</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166905"/>
                  </a:ext>
                </a:extLst>
              </a:tr>
              <a:tr h="557887">
                <a:tc vMerge="1">
                  <a:txBody>
                    <a:bodyPr/>
                    <a:lstStyle/>
                    <a:p>
                      <a:pPr marL="0" marR="0">
                        <a:spcBef>
                          <a:spcPts val="0"/>
                        </a:spcBef>
                        <a:spcAft>
                          <a:spcPts val="0"/>
                        </a:spcAft>
                      </a:pPr>
                      <a:r>
                        <a:rPr lang="en-US" sz="2400" b="1" dirty="0">
                          <a:effectLst/>
                        </a:rPr>
                        <a:t>Blood gas = reference standard</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PaCO2 &gt;= 45mmHg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1600" dirty="0">
                          <a:effectLst/>
                        </a:rPr>
                        <a:t>True Positive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False Negative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Sensitivity </a:t>
                      </a:r>
                    </a:p>
                    <a:p>
                      <a:pPr marL="0" marR="0">
                        <a:spcBef>
                          <a:spcPts val="0"/>
                        </a:spcBef>
                        <a:spcAft>
                          <a:spcPts val="0"/>
                        </a:spcAft>
                      </a:pPr>
                      <a:r>
                        <a:rPr lang="en-US" sz="1600" dirty="0">
                          <a:effectLst/>
                        </a:rPr>
                        <a:t>TP / (TP + FN)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530409101"/>
                  </a:ext>
                </a:extLst>
              </a:tr>
              <a:tr h="805703">
                <a:tc vMerge="1">
                  <a:txBody>
                    <a:bodyPr/>
                    <a:lstStyle/>
                    <a:p>
                      <a:endParaRPr lang="en-US"/>
                    </a:p>
                  </a:txBody>
                  <a:tcPr/>
                </a:tc>
                <a:tc>
                  <a:txBody>
                    <a:bodyPr/>
                    <a:lstStyle/>
                    <a:p>
                      <a:pPr marL="0" marR="0">
                        <a:spcBef>
                          <a:spcPts val="0"/>
                        </a:spcBef>
                        <a:spcAft>
                          <a:spcPts val="0"/>
                        </a:spcAft>
                      </a:pPr>
                      <a:r>
                        <a:rPr lang="en-US" sz="1600" dirty="0">
                          <a:effectLst/>
                        </a:rPr>
                        <a:t>PaCO2 &lt; 45mmHg (or no ABG)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tc>
                  <a:txBody>
                    <a:bodyPr/>
                    <a:lstStyle/>
                    <a:p>
                      <a:pPr marL="0" marR="0">
                        <a:spcBef>
                          <a:spcPts val="0"/>
                        </a:spcBef>
                        <a:spcAft>
                          <a:spcPts val="0"/>
                        </a:spcAft>
                      </a:pPr>
                      <a:r>
                        <a:rPr lang="en-US" sz="1600" dirty="0">
                          <a:effectLst/>
                        </a:rPr>
                        <a:t>False Positive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True Negative</a:t>
                      </a:r>
                    </a:p>
                    <a:p>
                      <a:pPr marL="0" marR="0">
                        <a:spcBef>
                          <a:spcPts val="0"/>
                        </a:spcBef>
                        <a:spcAft>
                          <a:spcPts val="0"/>
                        </a:spcAft>
                      </a:pPr>
                      <a:r>
                        <a:rPr lang="en-US" sz="1600" u="sng" dirty="0">
                          <a:effectLst/>
                        </a:rPr>
                        <a:t>[We will not have these]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spcBef>
                          <a:spcPts val="0"/>
                        </a:spcBef>
                        <a:spcAft>
                          <a:spcPts val="0"/>
                        </a:spcAft>
                      </a:pPr>
                      <a:r>
                        <a:rPr lang="en-US" sz="1600">
                          <a:effectLst/>
                        </a:rPr>
                        <a:t>Specificity</a:t>
                      </a:r>
                    </a:p>
                    <a:p>
                      <a:pPr marL="0" marR="0">
                        <a:spcBef>
                          <a:spcPts val="0"/>
                        </a:spcBef>
                        <a:spcAft>
                          <a:spcPts val="0"/>
                        </a:spcAft>
                      </a:pPr>
                      <a:r>
                        <a:rPr lang="en-US" sz="1600">
                          <a:effectLst/>
                        </a:rPr>
                        <a:t>TN / (TN + FP)</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45989398"/>
                  </a:ext>
                </a:extLst>
              </a:tr>
              <a:tr h="622754">
                <a:tc vMerge="1">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PPV </a:t>
                      </a:r>
                    </a:p>
                    <a:p>
                      <a:pPr marL="0" marR="0">
                        <a:spcBef>
                          <a:spcPts val="0"/>
                        </a:spcBef>
                        <a:spcAft>
                          <a:spcPts val="0"/>
                        </a:spcAft>
                      </a:pPr>
                      <a:r>
                        <a:rPr lang="en-US" sz="1600" dirty="0">
                          <a:effectLst/>
                        </a:rPr>
                        <a:t>TP / (TP + FP)</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r>
                        <a:rPr lang="en-US" sz="1600" dirty="0">
                          <a:effectLst/>
                        </a:rPr>
                        <a:t>NPV</a:t>
                      </a:r>
                    </a:p>
                    <a:p>
                      <a:pPr marL="0" marR="0">
                        <a:spcBef>
                          <a:spcPts val="0"/>
                        </a:spcBef>
                        <a:spcAft>
                          <a:spcPts val="0"/>
                        </a:spcAft>
                      </a:pPr>
                      <a:r>
                        <a:rPr lang="en-US" sz="1600" dirty="0">
                          <a:effectLst/>
                        </a:rPr>
                        <a:t>TN / (TN + FN)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243859"/>
                  </a:ext>
                </a:extLst>
              </a:tr>
            </a:tbl>
          </a:graphicData>
        </a:graphic>
      </p:graphicFrame>
      <p:sp>
        <p:nvSpPr>
          <p:cNvPr id="5" name="Frame 4">
            <a:extLst>
              <a:ext uri="{FF2B5EF4-FFF2-40B4-BE49-F238E27FC236}">
                <a16:creationId xmlns:a16="http://schemas.microsoft.com/office/drawing/2014/main" id="{8311D6ED-1B88-FA45-A204-BC6298D09AB9}"/>
              </a:ext>
            </a:extLst>
          </p:cNvPr>
          <p:cNvSpPr/>
          <p:nvPr/>
        </p:nvSpPr>
        <p:spPr>
          <a:xfrm>
            <a:off x="7440583" y="3655634"/>
            <a:ext cx="1282794" cy="440878"/>
          </a:xfrm>
          <a:prstGeom prst="frame">
            <a:avLst>
              <a:gd name="adj1" fmla="val 3888"/>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5266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6BDD-16E1-4142-933E-3B4555414243}"/>
              </a:ext>
            </a:extLst>
          </p:cNvPr>
          <p:cNvSpPr>
            <a:spLocks noGrp="1"/>
          </p:cNvSpPr>
          <p:nvPr>
            <p:ph type="title"/>
          </p:nvPr>
        </p:nvSpPr>
        <p:spPr/>
        <p:txBody>
          <a:bodyPr/>
          <a:lstStyle/>
          <a:p>
            <a:r>
              <a:rPr lang="en-US" dirty="0"/>
              <a:t>Anticipated challenges</a:t>
            </a:r>
            <a:br>
              <a:rPr lang="en-US" dirty="0"/>
            </a:br>
            <a:endParaRPr lang="en-US" dirty="0"/>
          </a:p>
        </p:txBody>
      </p:sp>
      <p:sp>
        <p:nvSpPr>
          <p:cNvPr id="3" name="Content Placeholder 2">
            <a:extLst>
              <a:ext uri="{FF2B5EF4-FFF2-40B4-BE49-F238E27FC236}">
                <a16:creationId xmlns:a16="http://schemas.microsoft.com/office/drawing/2014/main" id="{00D666A2-8582-4E48-9ED1-B490F60F8EC1}"/>
              </a:ext>
            </a:extLst>
          </p:cNvPr>
          <p:cNvSpPr>
            <a:spLocks noGrp="1"/>
          </p:cNvSpPr>
          <p:nvPr>
            <p:ph idx="1"/>
          </p:nvPr>
        </p:nvSpPr>
        <p:spPr/>
        <p:txBody>
          <a:bodyPr/>
          <a:lstStyle/>
          <a:p>
            <a:r>
              <a:rPr lang="en-US" dirty="0"/>
              <a:t>Who, exactly, is the source population and what sampling effects distort the database?</a:t>
            </a:r>
          </a:p>
          <a:p>
            <a:pPr lvl="1"/>
            <a:r>
              <a:rPr lang="en-US" dirty="0"/>
              <a:t>How often is the same patient included multiple times?</a:t>
            </a:r>
          </a:p>
          <a:p>
            <a:r>
              <a:rPr lang="en-US" dirty="0"/>
              <a:t>How to handle patients receiving invasive mechanical ventilation?</a:t>
            </a:r>
          </a:p>
          <a:p>
            <a:pPr lvl="1"/>
            <a:r>
              <a:rPr lang="en-US" dirty="0"/>
              <a:t>Other iatrogenic hypercapnia?</a:t>
            </a:r>
          </a:p>
        </p:txBody>
      </p:sp>
    </p:spTree>
    <p:extLst>
      <p:ext uri="{BB962C8B-B14F-4D97-AF65-F5344CB8AC3E}">
        <p14:creationId xmlns:p14="http://schemas.microsoft.com/office/powerpoint/2010/main" val="3876503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7D2B7BE-0FC9-3344-AE58-83AD42304BBF}"/>
              </a:ext>
            </a:extLst>
          </p:cNvPr>
          <p:cNvGraphicFramePr>
            <a:graphicFrameLocks/>
          </p:cNvGraphicFramePr>
          <p:nvPr>
            <p:extLst>
              <p:ext uri="{D42A27DB-BD31-4B8C-83A1-F6EECF244321}">
                <p14:modId xmlns:p14="http://schemas.microsoft.com/office/powerpoint/2010/main" val="3969163611"/>
              </p:ext>
            </p:extLst>
          </p:nvPr>
        </p:nvGraphicFramePr>
        <p:xfrm>
          <a:off x="501048" y="378940"/>
          <a:ext cx="11386151" cy="6244281"/>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2CB2D37F-4B9C-9D48-961E-6F86EE60E7AD}"/>
              </a:ext>
            </a:extLst>
          </p:cNvPr>
          <p:cNvCxnSpPr>
            <a:cxnSpLocks/>
          </p:cNvCxnSpPr>
          <p:nvPr/>
        </p:nvCxnSpPr>
        <p:spPr>
          <a:xfrm>
            <a:off x="1412688" y="3096558"/>
            <a:ext cx="8027894" cy="0"/>
          </a:xfrm>
          <a:prstGeom prst="line">
            <a:avLst/>
          </a:prstGeom>
          <a:ln w="635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88C6373-42FA-E246-8C95-04CAC116175C}"/>
              </a:ext>
            </a:extLst>
          </p:cNvPr>
          <p:cNvCxnSpPr>
            <a:cxnSpLocks/>
          </p:cNvCxnSpPr>
          <p:nvPr/>
        </p:nvCxnSpPr>
        <p:spPr>
          <a:xfrm>
            <a:off x="1412688" y="3248958"/>
            <a:ext cx="8027894" cy="0"/>
          </a:xfrm>
          <a:prstGeom prst="line">
            <a:avLst/>
          </a:prstGeom>
          <a:ln w="635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40A0C2-92F0-C44C-A401-C8FAD817C678}"/>
              </a:ext>
            </a:extLst>
          </p:cNvPr>
          <p:cNvCxnSpPr/>
          <p:nvPr/>
        </p:nvCxnSpPr>
        <p:spPr>
          <a:xfrm flipV="1">
            <a:off x="4114800" y="1663700"/>
            <a:ext cx="0" cy="1432858"/>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20E2CA7-1301-8F44-A6E3-1B7EB3E81078}"/>
              </a:ext>
            </a:extLst>
          </p:cNvPr>
          <p:cNvCxnSpPr>
            <a:cxnSpLocks/>
          </p:cNvCxnSpPr>
          <p:nvPr/>
        </p:nvCxnSpPr>
        <p:spPr>
          <a:xfrm flipV="1">
            <a:off x="4267200" y="2730500"/>
            <a:ext cx="0" cy="51845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4DF4A3-C2FF-1942-A9FE-C68CA83E4955}"/>
              </a:ext>
            </a:extLst>
          </p:cNvPr>
          <p:cNvSpPr/>
          <p:nvPr/>
        </p:nvSpPr>
        <p:spPr>
          <a:xfrm>
            <a:off x="1412688" y="3701088"/>
            <a:ext cx="6512112" cy="1200329"/>
          </a:xfrm>
          <a:prstGeom prst="rect">
            <a:avLst/>
          </a:prstGeom>
        </p:spPr>
        <p:txBody>
          <a:bodyPr wrap="square">
            <a:spAutoFit/>
          </a:bodyPr>
          <a:lstStyle/>
          <a:p>
            <a:pPr lvl="0">
              <a:defRPr/>
            </a:pPr>
            <a:r>
              <a:rPr lang="en-US" dirty="0"/>
              <a:t>PA</a:t>
            </a:r>
            <a:r>
              <a:rPr lang="en-US" baseline="-25000" dirty="0"/>
              <a:t>O2</a:t>
            </a:r>
            <a:r>
              <a:rPr lang="en-US" dirty="0"/>
              <a:t> = (</a:t>
            </a:r>
            <a:r>
              <a:rPr lang="en-US" dirty="0" err="1"/>
              <a:t>P</a:t>
            </a:r>
            <a:r>
              <a:rPr lang="en-US" baseline="-25000" dirty="0" err="1"/>
              <a:t>atm</a:t>
            </a:r>
            <a:r>
              <a:rPr lang="en-US" dirty="0"/>
              <a:t> – P</a:t>
            </a:r>
            <a:r>
              <a:rPr lang="en-US" baseline="-25000" dirty="0"/>
              <a:t>H2O</a:t>
            </a:r>
            <a:r>
              <a:rPr lang="en-US" dirty="0"/>
              <a:t>) * Fi</a:t>
            </a:r>
            <a:r>
              <a:rPr lang="en-US" baseline="-25000" dirty="0"/>
              <a:t>O2</a:t>
            </a:r>
            <a:r>
              <a:rPr lang="en-US" dirty="0"/>
              <a:t> – (Pa</a:t>
            </a:r>
            <a:r>
              <a:rPr lang="en-US" baseline="-25000" dirty="0"/>
              <a:t>CO2</a:t>
            </a:r>
            <a:r>
              <a:rPr lang="en-US" dirty="0"/>
              <a:t> / RQ) + Fi</a:t>
            </a:r>
            <a:r>
              <a:rPr lang="en-US" baseline="-25000" dirty="0"/>
              <a:t>O2</a:t>
            </a:r>
            <a:r>
              <a:rPr lang="en-US" dirty="0"/>
              <a:t> * Pa</a:t>
            </a:r>
            <a:r>
              <a:rPr lang="en-US" baseline="-25000" dirty="0"/>
              <a:t>CO2</a:t>
            </a:r>
            <a:r>
              <a:rPr lang="en-US" dirty="0"/>
              <a:t> * (1-RQ)/RQ</a:t>
            </a:r>
          </a:p>
          <a:p>
            <a:r>
              <a:rPr lang="en-US" dirty="0"/>
              <a:t>Normal A-a gradient? 4 + (0.25 * Age) </a:t>
            </a:r>
          </a:p>
          <a:p>
            <a:r>
              <a:rPr lang="en-US" dirty="0"/>
              <a:t>Critical PAO2 = paO2 + (Normal A-a gradient)</a:t>
            </a:r>
          </a:p>
          <a:p>
            <a:pPr lvl="0">
              <a:defRPr/>
            </a:pPr>
            <a:endParaRPr lang="en-US" dirty="0"/>
          </a:p>
        </p:txBody>
      </p:sp>
    </p:spTree>
    <p:extLst>
      <p:ext uri="{BB962C8B-B14F-4D97-AF65-F5344CB8AC3E}">
        <p14:creationId xmlns:p14="http://schemas.microsoft.com/office/powerpoint/2010/main" val="2116945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6B62-A74B-AB44-B14A-E3372ABB751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2D968AC-3EF6-4240-9E1F-BA4B9E798433}"/>
              </a:ext>
            </a:extLst>
          </p:cNvPr>
          <p:cNvSpPr>
            <a:spLocks noGrp="1"/>
          </p:cNvSpPr>
          <p:nvPr>
            <p:ph idx="1"/>
          </p:nvPr>
        </p:nvSpPr>
        <p:spPr>
          <a:xfrm>
            <a:off x="838201" y="1825625"/>
            <a:ext cx="3626224" cy="4378138"/>
          </a:xfrm>
        </p:spPr>
        <p:txBody>
          <a:bodyPr/>
          <a:lstStyle/>
          <a:p>
            <a:r>
              <a:rPr lang="en-US" dirty="0"/>
              <a:t>Data (~25 GB) pre-processing underway with Dr. </a:t>
            </a:r>
            <a:r>
              <a:rPr lang="en-US" dirty="0" err="1"/>
              <a:t>Gouripeddi</a:t>
            </a:r>
            <a:r>
              <a:rPr lang="en-US" dirty="0"/>
              <a:t> </a:t>
            </a:r>
          </a:p>
          <a:p>
            <a:r>
              <a:rPr lang="en-US" dirty="0"/>
              <a:t>Perform analysis and generate table/figures</a:t>
            </a:r>
          </a:p>
          <a:p>
            <a:r>
              <a:rPr lang="en-US" dirty="0"/>
              <a:t>Submit abstract for ATS  (Due date end of October)</a:t>
            </a:r>
          </a:p>
        </p:txBody>
      </p:sp>
      <p:pic>
        <p:nvPicPr>
          <p:cNvPr id="4" name="Picture 3" descr="A picture containing diagram&#10;&#10;Description automatically generated">
            <a:extLst>
              <a:ext uri="{FF2B5EF4-FFF2-40B4-BE49-F238E27FC236}">
                <a16:creationId xmlns:a16="http://schemas.microsoft.com/office/drawing/2014/main" id="{6A8A47B8-8BF3-CA40-9F03-18CADF69B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425" y="1054474"/>
            <a:ext cx="7547550" cy="5289736"/>
          </a:xfrm>
          <a:prstGeom prst="rect">
            <a:avLst/>
          </a:prstGeom>
        </p:spPr>
      </p:pic>
      <p:sp>
        <p:nvSpPr>
          <p:cNvPr id="5" name="Frame 4">
            <a:extLst>
              <a:ext uri="{FF2B5EF4-FFF2-40B4-BE49-F238E27FC236}">
                <a16:creationId xmlns:a16="http://schemas.microsoft.com/office/drawing/2014/main" id="{A23BEE41-D062-5C46-8184-AFDE7F85FFC2}"/>
              </a:ext>
            </a:extLst>
          </p:cNvPr>
          <p:cNvSpPr/>
          <p:nvPr/>
        </p:nvSpPr>
        <p:spPr>
          <a:xfrm>
            <a:off x="8514735" y="4935794"/>
            <a:ext cx="1543665" cy="1024958"/>
          </a:xfrm>
          <a:prstGeom prst="frame">
            <a:avLst>
              <a:gd name="adj1" fmla="val 3888"/>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7869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A4A3-B533-F743-8251-2A16503CA3DF}"/>
              </a:ext>
            </a:extLst>
          </p:cNvPr>
          <p:cNvSpPr>
            <a:spLocks noGrp="1"/>
          </p:cNvSpPr>
          <p:nvPr>
            <p:ph type="title"/>
          </p:nvPr>
        </p:nvSpPr>
        <p:spPr/>
        <p:txBody>
          <a:bodyPr/>
          <a:lstStyle/>
          <a:p>
            <a:r>
              <a:rPr lang="en-US" dirty="0"/>
              <a:t>Implications: </a:t>
            </a:r>
          </a:p>
        </p:txBody>
      </p:sp>
      <p:sp>
        <p:nvSpPr>
          <p:cNvPr id="3" name="Content Placeholder 2">
            <a:extLst>
              <a:ext uri="{FF2B5EF4-FFF2-40B4-BE49-F238E27FC236}">
                <a16:creationId xmlns:a16="http://schemas.microsoft.com/office/drawing/2014/main" id="{80C93DDE-F394-954B-AD5E-84EF919CFD88}"/>
              </a:ext>
            </a:extLst>
          </p:cNvPr>
          <p:cNvSpPr>
            <a:spLocks noGrp="1"/>
          </p:cNvSpPr>
          <p:nvPr>
            <p:ph idx="1"/>
          </p:nvPr>
        </p:nvSpPr>
        <p:spPr/>
        <p:txBody>
          <a:bodyPr/>
          <a:lstStyle/>
          <a:p>
            <a:r>
              <a:rPr lang="en-US" dirty="0"/>
              <a:t>Are prior studies interpretable? Comparable? </a:t>
            </a:r>
          </a:p>
          <a:p>
            <a:r>
              <a:rPr lang="en-US" dirty="0"/>
              <a:t>How </a:t>
            </a:r>
            <a:r>
              <a:rPr lang="en-US" b="1" i="1" dirty="0"/>
              <a:t>should</a:t>
            </a:r>
            <a:r>
              <a:rPr lang="en-US" dirty="0"/>
              <a:t> we define hypercapnic respiratory failure for the purposes of EHR-based studies?</a:t>
            </a:r>
          </a:p>
        </p:txBody>
      </p:sp>
    </p:spTree>
    <p:extLst>
      <p:ext uri="{BB962C8B-B14F-4D97-AF65-F5344CB8AC3E}">
        <p14:creationId xmlns:p14="http://schemas.microsoft.com/office/powerpoint/2010/main" val="76545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69EAA211-CC34-1940-AB8D-046BA03D7938}"/>
              </a:ext>
            </a:extLst>
          </p:cNvPr>
          <p:cNvGrpSpPr/>
          <p:nvPr/>
        </p:nvGrpSpPr>
        <p:grpSpPr>
          <a:xfrm>
            <a:off x="1856232" y="4731496"/>
            <a:ext cx="8478012" cy="1998487"/>
            <a:chOff x="685800" y="4859512"/>
            <a:chExt cx="8478012" cy="1998487"/>
          </a:xfrm>
        </p:grpSpPr>
        <p:cxnSp>
          <p:nvCxnSpPr>
            <p:cNvPr id="20" name="Straight Arrow Connector 19">
              <a:extLst>
                <a:ext uri="{FF2B5EF4-FFF2-40B4-BE49-F238E27FC236}">
                  <a16:creationId xmlns:a16="http://schemas.microsoft.com/office/drawing/2014/main" id="{071825AD-5AB5-C54C-B4B5-115991490831}"/>
                </a:ext>
              </a:extLst>
            </p:cNvPr>
            <p:cNvCxnSpPr>
              <a:cxnSpLocks/>
            </p:cNvCxnSpPr>
            <p:nvPr/>
          </p:nvCxnSpPr>
          <p:spPr>
            <a:xfrm flipV="1">
              <a:off x="697992" y="5384531"/>
              <a:ext cx="2286000" cy="21812"/>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FCBC8D-9281-BB44-8A2A-5028D4F3093B}"/>
                </a:ext>
              </a:extLst>
            </p:cNvPr>
            <p:cNvCxnSpPr>
              <a:cxnSpLocks/>
            </p:cNvCxnSpPr>
            <p:nvPr/>
          </p:nvCxnSpPr>
          <p:spPr>
            <a:xfrm flipV="1">
              <a:off x="685800" y="5774675"/>
              <a:ext cx="2286000" cy="21812"/>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8E9CFF9-9ECF-A245-8C52-161B17CCACE7}"/>
                </a:ext>
              </a:extLst>
            </p:cNvPr>
            <p:cNvCxnSpPr>
              <a:cxnSpLocks/>
            </p:cNvCxnSpPr>
            <p:nvPr/>
          </p:nvCxnSpPr>
          <p:spPr>
            <a:xfrm flipV="1">
              <a:off x="710184" y="6183107"/>
              <a:ext cx="2286000" cy="21812"/>
            </a:xfrm>
            <a:prstGeom prst="straightConnector1">
              <a:avLst/>
            </a:prstGeom>
            <a:ln w="952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65171CE-0B4A-D34E-BB66-2C4340646038}"/>
                </a:ext>
              </a:extLst>
            </p:cNvPr>
            <p:cNvCxnSpPr>
              <a:cxnSpLocks/>
            </p:cNvCxnSpPr>
            <p:nvPr/>
          </p:nvCxnSpPr>
          <p:spPr>
            <a:xfrm flipV="1">
              <a:off x="734568" y="6609827"/>
              <a:ext cx="2286000" cy="21812"/>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690863C2-918A-8D4B-BB80-EDB2AA5B9E8A}"/>
                </a:ext>
              </a:extLst>
            </p:cNvPr>
            <p:cNvSpPr/>
            <p:nvPr/>
          </p:nvSpPr>
          <p:spPr>
            <a:xfrm>
              <a:off x="3028188" y="4859512"/>
              <a:ext cx="6135624" cy="1998487"/>
            </a:xfrm>
            <a:prstGeom prst="roundRect">
              <a:avLst/>
            </a:prstGeom>
            <a:solidFill>
              <a:schemeClr val="bg1"/>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dirty="0">
                <a:solidFill>
                  <a:schemeClr val="tx1"/>
                </a:solidFill>
              </a:endParaRPr>
            </a:p>
            <a:p>
              <a:pPr>
                <a:lnSpc>
                  <a:spcPct val="150000"/>
                </a:lnSpc>
              </a:pPr>
              <a:r>
                <a:rPr lang="en-US" dirty="0">
                  <a:solidFill>
                    <a:schemeClr val="tx1"/>
                  </a:solidFill>
                </a:rPr>
                <a:t>Acute Hypercapnic Respiratory Failure</a:t>
              </a:r>
            </a:p>
            <a:p>
              <a:pPr>
                <a:lnSpc>
                  <a:spcPct val="150000"/>
                </a:lnSpc>
              </a:pPr>
              <a:r>
                <a:rPr lang="en-US" u="sng" dirty="0">
                  <a:solidFill>
                    <a:schemeClr val="tx1"/>
                  </a:solidFill>
                </a:rPr>
                <a:t>Recurrent Acute Hypercapnic Respiratory Failure</a:t>
              </a:r>
            </a:p>
            <a:p>
              <a:pPr>
                <a:lnSpc>
                  <a:spcPct val="150000"/>
                </a:lnSpc>
              </a:pPr>
              <a:r>
                <a:rPr lang="en-US" u="sng" dirty="0">
                  <a:solidFill>
                    <a:schemeClr val="tx1"/>
                  </a:solidFill>
                </a:rPr>
                <a:t>Chronic Hypercapnic Respiratory Failure (Acute Presentation)</a:t>
              </a:r>
            </a:p>
            <a:p>
              <a:pPr>
                <a:lnSpc>
                  <a:spcPct val="150000"/>
                </a:lnSpc>
              </a:pPr>
              <a:r>
                <a:rPr lang="en-US" dirty="0">
                  <a:solidFill>
                    <a:schemeClr val="tx1"/>
                  </a:solidFill>
                </a:rPr>
                <a:t>Chronic Hypercapnic Respiratory Failure (Stable Presentation)</a:t>
              </a:r>
            </a:p>
            <a:p>
              <a:pPr algn="ctr"/>
              <a:endParaRPr lang="en-US" dirty="0">
                <a:solidFill>
                  <a:schemeClr val="tx1"/>
                </a:solidFill>
              </a:endParaRPr>
            </a:p>
          </p:txBody>
        </p:sp>
      </p:grpSp>
      <p:sp>
        <p:nvSpPr>
          <p:cNvPr id="2" name="Title 1">
            <a:extLst>
              <a:ext uri="{FF2B5EF4-FFF2-40B4-BE49-F238E27FC236}">
                <a16:creationId xmlns:a16="http://schemas.microsoft.com/office/drawing/2014/main" id="{77E0AC4D-4F3E-884A-8C30-4D5C6B13738E}"/>
              </a:ext>
            </a:extLst>
          </p:cNvPr>
          <p:cNvSpPr>
            <a:spLocks noGrp="1"/>
          </p:cNvSpPr>
          <p:nvPr>
            <p:ph type="title"/>
          </p:nvPr>
        </p:nvSpPr>
        <p:spPr/>
        <p:txBody>
          <a:bodyPr/>
          <a:lstStyle/>
          <a:p>
            <a:r>
              <a:rPr lang="en-US" dirty="0"/>
              <a:t>Hypercapnia nosology </a:t>
            </a:r>
          </a:p>
        </p:txBody>
      </p:sp>
      <p:grpSp>
        <p:nvGrpSpPr>
          <p:cNvPr id="51" name="Group 50">
            <a:extLst>
              <a:ext uri="{FF2B5EF4-FFF2-40B4-BE49-F238E27FC236}">
                <a16:creationId xmlns:a16="http://schemas.microsoft.com/office/drawing/2014/main" id="{7B5AA781-E700-E446-9E5C-E6E6035F0BEF}"/>
              </a:ext>
            </a:extLst>
          </p:cNvPr>
          <p:cNvGrpSpPr/>
          <p:nvPr/>
        </p:nvGrpSpPr>
        <p:grpSpPr>
          <a:xfrm>
            <a:off x="597408" y="1906240"/>
            <a:ext cx="10509504" cy="2831379"/>
            <a:chOff x="597408" y="1906240"/>
            <a:chExt cx="10509504" cy="2831379"/>
          </a:xfrm>
        </p:grpSpPr>
        <p:grpSp>
          <p:nvGrpSpPr>
            <p:cNvPr id="49" name="Group 48">
              <a:extLst>
                <a:ext uri="{FF2B5EF4-FFF2-40B4-BE49-F238E27FC236}">
                  <a16:creationId xmlns:a16="http://schemas.microsoft.com/office/drawing/2014/main" id="{5A06DEA9-B729-C34F-8183-84FE58D2353B}"/>
                </a:ext>
              </a:extLst>
            </p:cNvPr>
            <p:cNvGrpSpPr/>
            <p:nvPr/>
          </p:nvGrpSpPr>
          <p:grpSpPr>
            <a:xfrm>
              <a:off x="597408" y="1906240"/>
              <a:ext cx="10509504" cy="2497072"/>
              <a:chOff x="597408" y="2308576"/>
              <a:chExt cx="10509504" cy="2497072"/>
            </a:xfrm>
          </p:grpSpPr>
          <p:sp>
            <p:nvSpPr>
              <p:cNvPr id="4" name="Rounded Rectangle 3">
                <a:extLst>
                  <a:ext uri="{FF2B5EF4-FFF2-40B4-BE49-F238E27FC236}">
                    <a16:creationId xmlns:a16="http://schemas.microsoft.com/office/drawing/2014/main" id="{5AE1B92F-88C4-164B-849A-6E7D69215792}"/>
                  </a:ext>
                </a:extLst>
              </p:cNvPr>
              <p:cNvSpPr/>
              <p:nvPr/>
            </p:nvSpPr>
            <p:spPr>
              <a:xfrm>
                <a:off x="597408" y="2351915"/>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Acute Hypercapnic Respiratory Failure</a:t>
                </a:r>
              </a:p>
            </p:txBody>
          </p:sp>
          <p:sp>
            <p:nvSpPr>
              <p:cNvPr id="7" name="Rounded Rectangle 6">
                <a:extLst>
                  <a:ext uri="{FF2B5EF4-FFF2-40B4-BE49-F238E27FC236}">
                    <a16:creationId xmlns:a16="http://schemas.microsoft.com/office/drawing/2014/main" id="{EB0450CA-A779-6B41-94BB-2F96B8A437CD}"/>
                  </a:ext>
                </a:extLst>
              </p:cNvPr>
              <p:cNvSpPr/>
              <p:nvPr/>
            </p:nvSpPr>
            <p:spPr>
              <a:xfrm>
                <a:off x="5236464" y="4082320"/>
                <a:ext cx="23530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Chronic Hypercapnic Respiratory Failure</a:t>
                </a:r>
              </a:p>
            </p:txBody>
          </p:sp>
          <p:sp>
            <p:nvSpPr>
              <p:cNvPr id="9" name="Rounded Rectangle 8">
                <a:extLst>
                  <a:ext uri="{FF2B5EF4-FFF2-40B4-BE49-F238E27FC236}">
                    <a16:creationId xmlns:a16="http://schemas.microsoft.com/office/drawing/2014/main" id="{B80CA9B4-D5E7-6F44-908E-FE470540A4E6}"/>
                  </a:ext>
                </a:extLst>
              </p:cNvPr>
              <p:cNvSpPr/>
              <p:nvPr/>
            </p:nvSpPr>
            <p:spPr>
              <a:xfrm>
                <a:off x="5187696" y="2313528"/>
                <a:ext cx="23530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Normalization of Hypercapnia</a:t>
                </a:r>
              </a:p>
            </p:txBody>
          </p:sp>
          <p:sp>
            <p:nvSpPr>
              <p:cNvPr id="11" name="Rounded Rectangle 10">
                <a:extLst>
                  <a:ext uri="{FF2B5EF4-FFF2-40B4-BE49-F238E27FC236}">
                    <a16:creationId xmlns:a16="http://schemas.microsoft.com/office/drawing/2014/main" id="{E662725A-9D62-7043-9E34-4901DA75834E}"/>
                  </a:ext>
                </a:extLst>
              </p:cNvPr>
              <p:cNvSpPr/>
              <p:nvPr/>
            </p:nvSpPr>
            <p:spPr>
              <a:xfrm>
                <a:off x="9046464" y="2308576"/>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Acute Hypercapnic Respiratory Failure</a:t>
                </a:r>
              </a:p>
            </p:txBody>
          </p:sp>
          <p:sp>
            <p:nvSpPr>
              <p:cNvPr id="13" name="Rounded Rectangle 12">
                <a:extLst>
                  <a:ext uri="{FF2B5EF4-FFF2-40B4-BE49-F238E27FC236}">
                    <a16:creationId xmlns:a16="http://schemas.microsoft.com/office/drawing/2014/main" id="{94064BEB-8346-1548-AB1E-04C0C6DD97D3}"/>
                  </a:ext>
                </a:extLst>
              </p:cNvPr>
              <p:cNvSpPr/>
              <p:nvPr/>
            </p:nvSpPr>
            <p:spPr>
              <a:xfrm>
                <a:off x="9058656" y="4082320"/>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Stability</a:t>
                </a:r>
              </a:p>
            </p:txBody>
          </p:sp>
          <p:cxnSp>
            <p:nvCxnSpPr>
              <p:cNvPr id="16" name="Straight Arrow Connector 15">
                <a:extLst>
                  <a:ext uri="{FF2B5EF4-FFF2-40B4-BE49-F238E27FC236}">
                    <a16:creationId xmlns:a16="http://schemas.microsoft.com/office/drawing/2014/main" id="{14C8F812-7A19-5F42-BEAB-5DBD301C979E}"/>
                  </a:ext>
                </a:extLst>
              </p:cNvPr>
              <p:cNvCxnSpPr>
                <a:cxnSpLocks/>
              </p:cNvCxnSpPr>
              <p:nvPr/>
            </p:nvCxnSpPr>
            <p:spPr>
              <a:xfrm>
                <a:off x="2645664" y="2887075"/>
                <a:ext cx="2590800" cy="1556909"/>
              </a:xfrm>
              <a:prstGeom prst="straightConnector1">
                <a:avLst/>
              </a:prstGeom>
              <a:ln w="952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C605E16-9DCF-5249-BF06-AA95403271FD}"/>
                  </a:ext>
                </a:extLst>
              </p:cNvPr>
              <p:cNvCxnSpPr>
                <a:cxnSpLocks/>
                <a:stCxn id="4" idx="3"/>
              </p:cNvCxnSpPr>
              <p:nvPr/>
            </p:nvCxnSpPr>
            <p:spPr>
              <a:xfrm flipV="1">
                <a:off x="2645664" y="2686099"/>
                <a:ext cx="2551176" cy="27480"/>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F01D1C-A7D1-8D4D-A418-40FC9B774AAA}"/>
                  </a:ext>
                </a:extLst>
              </p:cNvPr>
              <p:cNvCxnSpPr>
                <a:cxnSpLocks/>
              </p:cNvCxnSpPr>
              <p:nvPr/>
            </p:nvCxnSpPr>
            <p:spPr>
              <a:xfrm>
                <a:off x="2746248" y="4527373"/>
                <a:ext cx="2490216" cy="47199"/>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04477A7-EF86-CD41-907B-B0F8259C1E00}"/>
                  </a:ext>
                </a:extLst>
              </p:cNvPr>
              <p:cNvCxnSpPr>
                <a:cxnSpLocks/>
              </p:cNvCxnSpPr>
              <p:nvPr/>
            </p:nvCxnSpPr>
            <p:spPr>
              <a:xfrm>
                <a:off x="7540752" y="2591802"/>
                <a:ext cx="1505712" cy="0"/>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AD6A7D0-8870-304E-8D48-2B9AA2E461EA}"/>
                  </a:ext>
                </a:extLst>
              </p:cNvPr>
              <p:cNvCxnSpPr>
                <a:cxnSpLocks/>
              </p:cNvCxnSpPr>
              <p:nvPr/>
            </p:nvCxnSpPr>
            <p:spPr>
              <a:xfrm flipV="1">
                <a:off x="2651760" y="2447496"/>
                <a:ext cx="2551176" cy="2748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E27F44E9-D07F-4D4A-B223-8F65D961E620}"/>
                  </a:ext>
                </a:extLst>
              </p:cNvPr>
              <p:cNvSpPr/>
              <p:nvPr/>
            </p:nvSpPr>
            <p:spPr>
              <a:xfrm>
                <a:off x="697992" y="4070654"/>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Stability</a:t>
                </a:r>
              </a:p>
            </p:txBody>
          </p:sp>
          <p:cxnSp>
            <p:nvCxnSpPr>
              <p:cNvPr id="33" name="Straight Arrow Connector 32">
                <a:extLst>
                  <a:ext uri="{FF2B5EF4-FFF2-40B4-BE49-F238E27FC236}">
                    <a16:creationId xmlns:a16="http://schemas.microsoft.com/office/drawing/2014/main" id="{197FE275-E890-B94B-88E3-FE278957491B}"/>
                  </a:ext>
                </a:extLst>
              </p:cNvPr>
              <p:cNvCxnSpPr>
                <a:cxnSpLocks/>
              </p:cNvCxnSpPr>
              <p:nvPr/>
            </p:nvCxnSpPr>
            <p:spPr>
              <a:xfrm>
                <a:off x="7540752" y="2887075"/>
                <a:ext cx="1505712" cy="1409132"/>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190A9FA-804E-2B44-97B4-DC045750B3C0}"/>
                  </a:ext>
                </a:extLst>
              </p:cNvPr>
              <p:cNvCxnSpPr>
                <a:cxnSpLocks/>
              </p:cNvCxnSpPr>
              <p:nvPr/>
            </p:nvCxnSpPr>
            <p:spPr>
              <a:xfrm>
                <a:off x="7601712" y="4353546"/>
                <a:ext cx="1444752" cy="0"/>
              </a:xfrm>
              <a:prstGeom prst="straightConnector1">
                <a:avLst/>
              </a:prstGeom>
              <a:ln w="952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0E94544-0D3E-2E4E-8664-6DDBFAF54EC3}"/>
                  </a:ext>
                </a:extLst>
              </p:cNvPr>
              <p:cNvCxnSpPr>
                <a:cxnSpLocks/>
              </p:cNvCxnSpPr>
              <p:nvPr/>
            </p:nvCxnSpPr>
            <p:spPr>
              <a:xfrm>
                <a:off x="7589520" y="4574572"/>
                <a:ext cx="1444752" cy="0"/>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49340C7-D8B8-B94F-B769-A46DC8372A8B}"/>
                  </a:ext>
                </a:extLst>
              </p:cNvPr>
              <p:cNvCxnSpPr>
                <a:cxnSpLocks/>
              </p:cNvCxnSpPr>
              <p:nvPr/>
            </p:nvCxnSpPr>
            <p:spPr>
              <a:xfrm flipV="1">
                <a:off x="7589520" y="2847834"/>
                <a:ext cx="1444752" cy="1490518"/>
              </a:xfrm>
              <a:prstGeom prst="straightConnector1">
                <a:avLst/>
              </a:prstGeom>
              <a:ln w="952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E7FBF0B-FC9C-854A-BD99-C8180E876663}"/>
                  </a:ext>
                </a:extLst>
              </p:cNvPr>
              <p:cNvCxnSpPr>
                <a:cxnSpLocks/>
              </p:cNvCxnSpPr>
              <p:nvPr/>
            </p:nvCxnSpPr>
            <p:spPr>
              <a:xfrm flipV="1">
                <a:off x="7571232" y="3123343"/>
                <a:ext cx="1463040" cy="1478139"/>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Frame 49">
              <a:extLst>
                <a:ext uri="{FF2B5EF4-FFF2-40B4-BE49-F238E27FC236}">
                  <a16:creationId xmlns:a16="http://schemas.microsoft.com/office/drawing/2014/main" id="{BD7B17B3-D634-784A-8F6E-0DD505FEC376}"/>
                </a:ext>
              </a:extLst>
            </p:cNvPr>
            <p:cNvSpPr/>
            <p:nvPr/>
          </p:nvSpPr>
          <p:spPr>
            <a:xfrm>
              <a:off x="4901057" y="3328488"/>
              <a:ext cx="2944623" cy="1409131"/>
            </a:xfrm>
            <a:prstGeom prst="frame">
              <a:avLst>
                <a:gd name="adj1" fmla="val 8895"/>
              </a:avLst>
            </a:prstGeom>
            <a:solidFill>
              <a:schemeClr val="tx1">
                <a:alpha val="52000"/>
              </a:schemeClr>
            </a:solid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024427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025F-C5A6-B64F-A929-520ECC56E040}"/>
              </a:ext>
            </a:extLst>
          </p:cNvPr>
          <p:cNvSpPr>
            <a:spLocks noGrp="1"/>
          </p:cNvSpPr>
          <p:nvPr>
            <p:ph type="title"/>
          </p:nvPr>
        </p:nvSpPr>
        <p:spPr/>
        <p:txBody>
          <a:bodyPr/>
          <a:lstStyle/>
          <a:p>
            <a:r>
              <a:rPr lang="en-US" dirty="0"/>
              <a:t>Follow-up study</a:t>
            </a:r>
          </a:p>
        </p:txBody>
      </p:sp>
      <p:sp>
        <p:nvSpPr>
          <p:cNvPr id="3" name="Content Placeholder 2">
            <a:extLst>
              <a:ext uri="{FF2B5EF4-FFF2-40B4-BE49-F238E27FC236}">
                <a16:creationId xmlns:a16="http://schemas.microsoft.com/office/drawing/2014/main" id="{E3CDD64E-58B0-4542-8338-1A951027A4C0}"/>
              </a:ext>
            </a:extLst>
          </p:cNvPr>
          <p:cNvSpPr>
            <a:spLocks noGrp="1"/>
          </p:cNvSpPr>
          <p:nvPr>
            <p:ph idx="1"/>
          </p:nvPr>
        </p:nvSpPr>
        <p:spPr/>
        <p:txBody>
          <a:bodyPr/>
          <a:lstStyle/>
          <a:p>
            <a:r>
              <a:rPr lang="en-US" dirty="0"/>
              <a:t>Computable Phenotype: </a:t>
            </a:r>
            <a:r>
              <a:rPr lang="en-US" i="1" dirty="0" err="1"/>
              <a:t>pheno</a:t>
            </a:r>
            <a:r>
              <a:rPr lang="en-US" i="1" dirty="0"/>
              <a:t>-</a:t>
            </a:r>
            <a:r>
              <a:rPr lang="en-US" dirty="0"/>
              <a:t> , showing. </a:t>
            </a:r>
            <a:r>
              <a:rPr lang="en-US" i="1" dirty="0"/>
              <a:t>–type</a:t>
            </a:r>
            <a:r>
              <a:rPr lang="en-US" dirty="0"/>
              <a:t>, typology aka classification scheme -&gt; Algorithm to classify patients based on available data</a:t>
            </a:r>
          </a:p>
        </p:txBody>
      </p:sp>
      <p:pic>
        <p:nvPicPr>
          <p:cNvPr id="4" name="Picture 3">
            <a:extLst>
              <a:ext uri="{FF2B5EF4-FFF2-40B4-BE49-F238E27FC236}">
                <a16:creationId xmlns:a16="http://schemas.microsoft.com/office/drawing/2014/main" id="{71BE8C03-9331-6E45-A306-1995090F4DDC}"/>
              </a:ext>
            </a:extLst>
          </p:cNvPr>
          <p:cNvPicPr>
            <a:picLocks noChangeAspect="1"/>
          </p:cNvPicPr>
          <p:nvPr/>
        </p:nvPicPr>
        <p:blipFill>
          <a:blip r:embed="rId3"/>
          <a:stretch>
            <a:fillRect/>
          </a:stretch>
        </p:blipFill>
        <p:spPr>
          <a:xfrm>
            <a:off x="1936750" y="3127934"/>
            <a:ext cx="8318500" cy="3479800"/>
          </a:xfrm>
          <a:prstGeom prst="rect">
            <a:avLst/>
          </a:prstGeom>
        </p:spPr>
      </p:pic>
    </p:spTree>
    <p:extLst>
      <p:ext uri="{BB962C8B-B14F-4D97-AF65-F5344CB8AC3E}">
        <p14:creationId xmlns:p14="http://schemas.microsoft.com/office/powerpoint/2010/main" val="685970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8309-93B2-844E-877E-4793F5FAB5FD}"/>
              </a:ext>
            </a:extLst>
          </p:cNvPr>
          <p:cNvSpPr>
            <a:spLocks noGrp="1"/>
          </p:cNvSpPr>
          <p:nvPr>
            <p:ph type="title"/>
          </p:nvPr>
        </p:nvSpPr>
        <p:spPr/>
        <p:txBody>
          <a:bodyPr/>
          <a:lstStyle/>
          <a:p>
            <a:r>
              <a:rPr lang="en-US" dirty="0"/>
              <a:t>How might that be done?</a:t>
            </a:r>
          </a:p>
        </p:txBody>
      </p:sp>
      <p:sp>
        <p:nvSpPr>
          <p:cNvPr id="3" name="Content Placeholder 2">
            <a:extLst>
              <a:ext uri="{FF2B5EF4-FFF2-40B4-BE49-F238E27FC236}">
                <a16:creationId xmlns:a16="http://schemas.microsoft.com/office/drawing/2014/main" id="{E4E53509-F203-7644-9FA0-0971EEB1977B}"/>
              </a:ext>
            </a:extLst>
          </p:cNvPr>
          <p:cNvSpPr>
            <a:spLocks noGrp="1"/>
          </p:cNvSpPr>
          <p:nvPr>
            <p:ph idx="1"/>
          </p:nvPr>
        </p:nvSpPr>
        <p:spPr>
          <a:xfrm>
            <a:off x="838200" y="1825625"/>
            <a:ext cx="7775448" cy="4351338"/>
          </a:xfrm>
        </p:spPr>
        <p:txBody>
          <a:bodyPr/>
          <a:lstStyle/>
          <a:p>
            <a:r>
              <a:rPr lang="en-US" dirty="0"/>
              <a:t>Goal: accurately label patients based on a combination of blood gas, bicarbonate, medications, procedural codes, diagnostic codes. </a:t>
            </a:r>
          </a:p>
          <a:p>
            <a:r>
              <a:rPr lang="en-US" dirty="0"/>
              <a:t>Requires “reference standard” – this time, needs expert adjudication (</a:t>
            </a:r>
            <a:r>
              <a:rPr lang="en-US" dirty="0" err="1"/>
              <a:t>ie</a:t>
            </a:r>
            <a:r>
              <a:rPr lang="en-US" dirty="0"/>
              <a:t>. chart review)</a:t>
            </a:r>
          </a:p>
          <a:p>
            <a:pPr lvl="1"/>
            <a:r>
              <a:rPr lang="en-US" dirty="0"/>
              <a:t>A reference standard labeled cohort of patients with hypercapnic respiratory failure could also be be used for other studies. </a:t>
            </a:r>
          </a:p>
          <a:p>
            <a:r>
              <a:rPr lang="en-US" dirty="0"/>
              <a:t>What data source? Limitations to generalizability at 4500 ft and mostly white? </a:t>
            </a:r>
          </a:p>
        </p:txBody>
      </p:sp>
      <p:pic>
        <p:nvPicPr>
          <p:cNvPr id="2050" name="Picture 2" descr="Where does fear actually come from?">
            <a:extLst>
              <a:ext uri="{FF2B5EF4-FFF2-40B4-BE49-F238E27FC236}">
                <a16:creationId xmlns:a16="http://schemas.microsoft.com/office/drawing/2014/main" id="{C434353B-AA65-344E-A627-22BD83E5C2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7" r="-376"/>
          <a:stretch/>
        </p:blipFill>
        <p:spPr bwMode="auto">
          <a:xfrm>
            <a:off x="8613648" y="1972564"/>
            <a:ext cx="3541776" cy="3644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5703F2-C668-0A4C-A751-3406338B06CE}"/>
              </a:ext>
            </a:extLst>
          </p:cNvPr>
          <p:cNvSpPr txBox="1"/>
          <p:nvPr/>
        </p:nvSpPr>
        <p:spPr>
          <a:xfrm>
            <a:off x="8613648" y="2076847"/>
            <a:ext cx="1569720" cy="369332"/>
          </a:xfrm>
          <a:prstGeom prst="rect">
            <a:avLst/>
          </a:prstGeom>
          <a:noFill/>
        </p:spPr>
        <p:txBody>
          <a:bodyPr wrap="square" rtlCol="0">
            <a:spAutoFit/>
          </a:bodyPr>
          <a:lstStyle/>
          <a:p>
            <a:r>
              <a:rPr lang="en-US" dirty="0">
                <a:solidFill>
                  <a:schemeClr val="bg1"/>
                </a:solidFill>
              </a:rPr>
              <a:t>Chart Review</a:t>
            </a:r>
          </a:p>
        </p:txBody>
      </p:sp>
    </p:spTree>
    <p:extLst>
      <p:ext uri="{BB962C8B-B14F-4D97-AF65-F5344CB8AC3E}">
        <p14:creationId xmlns:p14="http://schemas.microsoft.com/office/powerpoint/2010/main" val="2076395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401B-64E8-A349-8BD5-DB304C53D902}"/>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38A31C1F-1152-944D-BD98-13B0B18E13A3}"/>
              </a:ext>
            </a:extLst>
          </p:cNvPr>
          <p:cNvSpPr>
            <a:spLocks noGrp="1"/>
          </p:cNvSpPr>
          <p:nvPr>
            <p:ph idx="1"/>
          </p:nvPr>
        </p:nvSpPr>
        <p:spPr/>
        <p:txBody>
          <a:bodyPr>
            <a:normAutofit/>
          </a:bodyPr>
          <a:lstStyle/>
          <a:p>
            <a:r>
              <a:rPr lang="en-US" dirty="0"/>
              <a:t>Patients with hypercapnic respiratory failure have </a:t>
            </a:r>
            <a:r>
              <a:rPr lang="en-US" b="1" dirty="0"/>
              <a:t>high morbidity, mortality, and healthcare utilization</a:t>
            </a:r>
            <a:r>
              <a:rPr lang="en-US" dirty="0"/>
              <a:t>; there is an opportunity for research to help improve their management. </a:t>
            </a:r>
          </a:p>
          <a:p>
            <a:r>
              <a:rPr lang="en-US" dirty="0"/>
              <a:t>On a population level not much is known about why they are hypercapnic, or what we should do to manage them. I think CHF/loop diuretics and OSA are more common contributors than generally realized. </a:t>
            </a:r>
          </a:p>
          <a:p>
            <a:r>
              <a:rPr lang="en-US" dirty="0"/>
              <a:t>Our first step: ground-work </a:t>
            </a:r>
            <a:r>
              <a:rPr lang="en-US" b="1" dirty="0"/>
              <a:t>defining the population of interest </a:t>
            </a:r>
            <a:r>
              <a:rPr lang="en-US" dirty="0"/>
              <a:t>for future studies based on the </a:t>
            </a:r>
            <a:r>
              <a:rPr lang="en-US" dirty="0" err="1"/>
              <a:t>TrinetX</a:t>
            </a:r>
            <a:r>
              <a:rPr lang="en-US" dirty="0"/>
              <a:t> dataset</a:t>
            </a:r>
          </a:p>
        </p:txBody>
      </p:sp>
    </p:spTree>
    <p:extLst>
      <p:ext uri="{BB962C8B-B14F-4D97-AF65-F5344CB8AC3E}">
        <p14:creationId xmlns:p14="http://schemas.microsoft.com/office/powerpoint/2010/main" val="2361857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Who Cares Stock Illustrations – 158 Who Cares Stock Illustrations, Vectors  &amp;amp; Clipart - Dreamstime">
            <a:extLst>
              <a:ext uri="{FF2B5EF4-FFF2-40B4-BE49-F238E27FC236}">
                <a16:creationId xmlns:a16="http://schemas.microsoft.com/office/drawing/2014/main" id="{F3928166-299D-384F-83F4-117C9CEA2870}"/>
              </a:ext>
            </a:extLst>
          </p:cNvPr>
          <p:cNvPicPr>
            <a:picLocks noChangeAspect="1" noChangeArrowheads="1"/>
          </p:cNvPicPr>
          <p:nvPr/>
        </p:nvPicPr>
        <p:blipFill>
          <a:blip r:embed="rId3">
            <a:alphaModFix amt="14000"/>
            <a:extLst>
              <a:ext uri="{BEBA8EAE-BF5A-486C-A8C5-ECC9F3942E4B}">
                <a14:imgProps xmlns:a14="http://schemas.microsoft.com/office/drawing/2010/main">
                  <a14:imgLayer r:embed="rId4">
                    <a14:imgEffect>
                      <a14:saturation sat="38000"/>
                    </a14:imgEffect>
                  </a14:imgLayer>
                </a14:imgProps>
              </a:ext>
              <a:ext uri="{28A0092B-C50C-407E-A947-70E740481C1C}">
                <a14:useLocalDpi xmlns:a14="http://schemas.microsoft.com/office/drawing/2010/main" val="0"/>
              </a:ext>
            </a:extLst>
          </a:blip>
          <a:srcRect/>
          <a:stretch>
            <a:fillRect/>
          </a:stretch>
        </p:blipFill>
        <p:spPr bwMode="auto">
          <a:xfrm>
            <a:off x="2670175" y="0"/>
            <a:ext cx="6850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52F40213-E391-8740-BCF4-175F31FA4A27}"/>
              </a:ext>
            </a:extLst>
          </p:cNvPr>
          <p:cNvPicPr>
            <a:picLocks noGrp="1" noChangeAspect="1"/>
          </p:cNvPicPr>
          <p:nvPr>
            <p:ph idx="1"/>
          </p:nvPr>
        </p:nvPicPr>
        <p:blipFill>
          <a:blip r:embed="rId5"/>
          <a:stretch>
            <a:fillRect/>
          </a:stretch>
        </p:blipFill>
        <p:spPr>
          <a:xfrm>
            <a:off x="3697940" y="765810"/>
            <a:ext cx="4760259" cy="5297208"/>
          </a:xfrm>
          <a:prstGeom prst="rect">
            <a:avLst/>
          </a:prstGeom>
        </p:spPr>
      </p:pic>
      <p:cxnSp>
        <p:nvCxnSpPr>
          <p:cNvPr id="7" name="Straight Connector 6">
            <a:extLst>
              <a:ext uri="{FF2B5EF4-FFF2-40B4-BE49-F238E27FC236}">
                <a16:creationId xmlns:a16="http://schemas.microsoft.com/office/drawing/2014/main" id="{BF9D9ADE-F3F5-ED42-8436-7B0107DB2ADB}"/>
              </a:ext>
            </a:extLst>
          </p:cNvPr>
          <p:cNvCxnSpPr>
            <a:cxnSpLocks/>
          </p:cNvCxnSpPr>
          <p:nvPr/>
        </p:nvCxnSpPr>
        <p:spPr>
          <a:xfrm>
            <a:off x="3482788" y="1598048"/>
            <a:ext cx="0" cy="146573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C687EE-B984-8C44-A99A-00EB6E0BAEA3}"/>
              </a:ext>
            </a:extLst>
          </p:cNvPr>
          <p:cNvCxnSpPr>
            <a:cxnSpLocks/>
          </p:cNvCxnSpPr>
          <p:nvPr/>
        </p:nvCxnSpPr>
        <p:spPr>
          <a:xfrm>
            <a:off x="3258670" y="3050331"/>
            <a:ext cx="0" cy="52891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D0356B-B6D0-2E40-A715-A64516E99BEF}"/>
              </a:ext>
            </a:extLst>
          </p:cNvPr>
          <p:cNvCxnSpPr>
            <a:cxnSpLocks/>
          </p:cNvCxnSpPr>
          <p:nvPr/>
        </p:nvCxnSpPr>
        <p:spPr>
          <a:xfrm>
            <a:off x="3482788" y="3579249"/>
            <a:ext cx="0" cy="43927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8B3374-D327-7149-A329-05272272838F}"/>
              </a:ext>
            </a:extLst>
          </p:cNvPr>
          <p:cNvCxnSpPr>
            <a:cxnSpLocks/>
          </p:cNvCxnSpPr>
          <p:nvPr/>
        </p:nvCxnSpPr>
        <p:spPr>
          <a:xfrm>
            <a:off x="3249705" y="4018519"/>
            <a:ext cx="0" cy="726141"/>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60E90A-BFD6-5845-8E0C-FEDA682E0AC9}"/>
              </a:ext>
            </a:extLst>
          </p:cNvPr>
          <p:cNvCxnSpPr>
            <a:cxnSpLocks/>
          </p:cNvCxnSpPr>
          <p:nvPr/>
        </p:nvCxnSpPr>
        <p:spPr>
          <a:xfrm>
            <a:off x="3482788" y="4744660"/>
            <a:ext cx="0" cy="38996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000970-1C87-DF4E-966B-F093757D6D37}"/>
              </a:ext>
            </a:extLst>
          </p:cNvPr>
          <p:cNvCxnSpPr>
            <a:cxnSpLocks/>
          </p:cNvCxnSpPr>
          <p:nvPr/>
        </p:nvCxnSpPr>
        <p:spPr>
          <a:xfrm>
            <a:off x="3496233" y="5847319"/>
            <a:ext cx="0" cy="18880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F871B3-DA40-B245-A569-37660E8ADD75}"/>
              </a:ext>
            </a:extLst>
          </p:cNvPr>
          <p:cNvCxnSpPr>
            <a:cxnSpLocks/>
          </p:cNvCxnSpPr>
          <p:nvPr/>
        </p:nvCxnSpPr>
        <p:spPr>
          <a:xfrm>
            <a:off x="3267634" y="5134625"/>
            <a:ext cx="0" cy="72668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6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14F7C5-1F05-9845-8C15-A938A8442B95}"/>
              </a:ext>
            </a:extLst>
          </p:cNvPr>
          <p:cNvPicPr>
            <a:picLocks noChangeAspect="1"/>
          </p:cNvPicPr>
          <p:nvPr/>
        </p:nvPicPr>
        <p:blipFill>
          <a:blip r:embed="rId3"/>
          <a:stretch>
            <a:fillRect/>
          </a:stretch>
        </p:blipFill>
        <p:spPr>
          <a:xfrm>
            <a:off x="277906" y="190314"/>
            <a:ext cx="7668635" cy="2835274"/>
          </a:xfrm>
          <a:prstGeom prst="rect">
            <a:avLst/>
          </a:prstGeom>
        </p:spPr>
      </p:pic>
      <p:pic>
        <p:nvPicPr>
          <p:cNvPr id="5" name="Picture 4" descr="Chart, line chart&#10;&#10;Description automatically generated">
            <a:extLst>
              <a:ext uri="{FF2B5EF4-FFF2-40B4-BE49-F238E27FC236}">
                <a16:creationId xmlns:a16="http://schemas.microsoft.com/office/drawing/2014/main" id="{800EFE3E-3BD7-F047-90E4-090F820EA872}"/>
              </a:ext>
            </a:extLst>
          </p:cNvPr>
          <p:cNvPicPr>
            <a:picLocks noChangeAspect="1"/>
          </p:cNvPicPr>
          <p:nvPr/>
        </p:nvPicPr>
        <p:blipFill rotWithShape="1">
          <a:blip r:embed="rId4"/>
          <a:srcRect l="27604"/>
          <a:stretch/>
        </p:blipFill>
        <p:spPr>
          <a:xfrm>
            <a:off x="6436659" y="1845317"/>
            <a:ext cx="5607424" cy="4849263"/>
          </a:xfrm>
          <a:prstGeom prst="rect">
            <a:avLst/>
          </a:prstGeom>
        </p:spPr>
      </p:pic>
      <p:pic>
        <p:nvPicPr>
          <p:cNvPr id="9" name="Picture 8">
            <a:extLst>
              <a:ext uri="{FF2B5EF4-FFF2-40B4-BE49-F238E27FC236}">
                <a16:creationId xmlns:a16="http://schemas.microsoft.com/office/drawing/2014/main" id="{C4578237-DB71-FD49-A6A0-919B4D37E7CC}"/>
              </a:ext>
            </a:extLst>
          </p:cNvPr>
          <p:cNvPicPr>
            <a:picLocks noChangeAspect="1"/>
          </p:cNvPicPr>
          <p:nvPr/>
        </p:nvPicPr>
        <p:blipFill>
          <a:blip r:embed="rId5"/>
          <a:stretch>
            <a:fillRect/>
          </a:stretch>
        </p:blipFill>
        <p:spPr>
          <a:xfrm>
            <a:off x="1144120" y="3310218"/>
            <a:ext cx="4229100" cy="2819400"/>
          </a:xfrm>
          <a:prstGeom prst="rect">
            <a:avLst/>
          </a:prstGeom>
        </p:spPr>
      </p:pic>
    </p:spTree>
    <p:extLst>
      <p:ext uri="{BB962C8B-B14F-4D97-AF65-F5344CB8AC3E}">
        <p14:creationId xmlns:p14="http://schemas.microsoft.com/office/powerpoint/2010/main" val="406748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30291-DAC6-6345-AC83-7ABC64160449}"/>
              </a:ext>
            </a:extLst>
          </p:cNvPr>
          <p:cNvPicPr>
            <a:picLocks noChangeAspect="1"/>
          </p:cNvPicPr>
          <p:nvPr/>
        </p:nvPicPr>
        <p:blipFill>
          <a:blip r:embed="rId3"/>
          <a:stretch>
            <a:fillRect/>
          </a:stretch>
        </p:blipFill>
        <p:spPr>
          <a:xfrm>
            <a:off x="0" y="0"/>
            <a:ext cx="8826500" cy="3213100"/>
          </a:xfrm>
          <a:prstGeom prst="rect">
            <a:avLst/>
          </a:prstGeom>
        </p:spPr>
      </p:pic>
      <p:pic>
        <p:nvPicPr>
          <p:cNvPr id="5" name="Picture 4">
            <a:extLst>
              <a:ext uri="{FF2B5EF4-FFF2-40B4-BE49-F238E27FC236}">
                <a16:creationId xmlns:a16="http://schemas.microsoft.com/office/drawing/2014/main" id="{D41F0755-B7C6-3E45-9837-FD81ECB0E1DF}"/>
              </a:ext>
            </a:extLst>
          </p:cNvPr>
          <p:cNvPicPr>
            <a:picLocks noChangeAspect="1"/>
          </p:cNvPicPr>
          <p:nvPr/>
        </p:nvPicPr>
        <p:blipFill>
          <a:blip r:embed="rId4"/>
          <a:stretch>
            <a:fillRect/>
          </a:stretch>
        </p:blipFill>
        <p:spPr>
          <a:xfrm>
            <a:off x="6096000" y="2188517"/>
            <a:ext cx="6096000" cy="4529035"/>
          </a:xfrm>
          <a:prstGeom prst="rect">
            <a:avLst/>
          </a:prstGeom>
        </p:spPr>
      </p:pic>
      <p:pic>
        <p:nvPicPr>
          <p:cNvPr id="6" name="Picture 5">
            <a:extLst>
              <a:ext uri="{FF2B5EF4-FFF2-40B4-BE49-F238E27FC236}">
                <a16:creationId xmlns:a16="http://schemas.microsoft.com/office/drawing/2014/main" id="{83231AB1-5020-2741-AAE1-E465B20E2584}"/>
              </a:ext>
            </a:extLst>
          </p:cNvPr>
          <p:cNvPicPr>
            <a:picLocks noChangeAspect="1"/>
          </p:cNvPicPr>
          <p:nvPr/>
        </p:nvPicPr>
        <p:blipFill>
          <a:blip r:embed="rId5"/>
          <a:stretch>
            <a:fillRect/>
          </a:stretch>
        </p:blipFill>
        <p:spPr>
          <a:xfrm>
            <a:off x="341780" y="3280177"/>
            <a:ext cx="5412441" cy="3437375"/>
          </a:xfrm>
          <a:prstGeom prst="rect">
            <a:avLst/>
          </a:prstGeom>
        </p:spPr>
      </p:pic>
    </p:spTree>
    <p:extLst>
      <p:ext uri="{BB962C8B-B14F-4D97-AF65-F5344CB8AC3E}">
        <p14:creationId xmlns:p14="http://schemas.microsoft.com/office/powerpoint/2010/main" val="2471045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227A3-A67A-BB44-9D01-6E333A76E6D6}"/>
              </a:ext>
            </a:extLst>
          </p:cNvPr>
          <p:cNvSpPr>
            <a:spLocks noGrp="1"/>
          </p:cNvSpPr>
          <p:nvPr>
            <p:ph type="title"/>
          </p:nvPr>
        </p:nvSpPr>
        <p:spPr/>
        <p:txBody>
          <a:bodyPr/>
          <a:lstStyle/>
          <a:p>
            <a:r>
              <a:rPr lang="en-US" dirty="0"/>
              <a:t>1970s vs 2010s</a:t>
            </a:r>
          </a:p>
        </p:txBody>
      </p:sp>
      <p:pic>
        <p:nvPicPr>
          <p:cNvPr id="5" name="Picture 4">
            <a:extLst>
              <a:ext uri="{FF2B5EF4-FFF2-40B4-BE49-F238E27FC236}">
                <a16:creationId xmlns:a16="http://schemas.microsoft.com/office/drawing/2014/main" id="{F5EADEAF-7DF3-7B4E-B4AC-0C20795FFA6E}"/>
              </a:ext>
            </a:extLst>
          </p:cNvPr>
          <p:cNvPicPr>
            <a:picLocks noChangeAspect="1"/>
          </p:cNvPicPr>
          <p:nvPr/>
        </p:nvPicPr>
        <p:blipFill>
          <a:blip r:embed="rId3"/>
          <a:stretch>
            <a:fillRect/>
          </a:stretch>
        </p:blipFill>
        <p:spPr>
          <a:xfrm>
            <a:off x="300318" y="2506662"/>
            <a:ext cx="3722590" cy="4351338"/>
          </a:xfrm>
          <a:prstGeom prst="rect">
            <a:avLst/>
          </a:prstGeom>
        </p:spPr>
      </p:pic>
      <p:pic>
        <p:nvPicPr>
          <p:cNvPr id="6" name="Picture 5">
            <a:extLst>
              <a:ext uri="{FF2B5EF4-FFF2-40B4-BE49-F238E27FC236}">
                <a16:creationId xmlns:a16="http://schemas.microsoft.com/office/drawing/2014/main" id="{D806771D-5490-D046-8C0D-F32496D18E31}"/>
              </a:ext>
            </a:extLst>
          </p:cNvPr>
          <p:cNvPicPr>
            <a:picLocks noChangeAspect="1"/>
          </p:cNvPicPr>
          <p:nvPr/>
        </p:nvPicPr>
        <p:blipFill>
          <a:blip r:embed="rId4"/>
          <a:stretch>
            <a:fillRect/>
          </a:stretch>
        </p:blipFill>
        <p:spPr>
          <a:xfrm>
            <a:off x="1732054" y="1239651"/>
            <a:ext cx="4140200" cy="1549400"/>
          </a:xfrm>
          <a:prstGeom prst="rect">
            <a:avLst/>
          </a:prstGeom>
        </p:spPr>
      </p:pic>
      <p:pic>
        <p:nvPicPr>
          <p:cNvPr id="7" name="Picture 6">
            <a:extLst>
              <a:ext uri="{FF2B5EF4-FFF2-40B4-BE49-F238E27FC236}">
                <a16:creationId xmlns:a16="http://schemas.microsoft.com/office/drawing/2014/main" id="{4879EC26-D3E1-7C40-81A5-D9E1BDD22277}"/>
              </a:ext>
            </a:extLst>
          </p:cNvPr>
          <p:cNvPicPr>
            <a:picLocks noChangeAspect="1"/>
          </p:cNvPicPr>
          <p:nvPr/>
        </p:nvPicPr>
        <p:blipFill>
          <a:blip r:embed="rId5"/>
          <a:stretch>
            <a:fillRect/>
          </a:stretch>
        </p:blipFill>
        <p:spPr>
          <a:xfrm>
            <a:off x="6096000" y="196217"/>
            <a:ext cx="3859676" cy="4620890"/>
          </a:xfrm>
          <a:prstGeom prst="rect">
            <a:avLst/>
          </a:prstGeom>
        </p:spPr>
      </p:pic>
      <p:pic>
        <p:nvPicPr>
          <p:cNvPr id="8" name="Picture 7">
            <a:extLst>
              <a:ext uri="{FF2B5EF4-FFF2-40B4-BE49-F238E27FC236}">
                <a16:creationId xmlns:a16="http://schemas.microsoft.com/office/drawing/2014/main" id="{05F91A78-FA79-4C42-9333-8D37AD4ECE2F}"/>
              </a:ext>
            </a:extLst>
          </p:cNvPr>
          <p:cNvPicPr>
            <a:picLocks noChangeAspect="1"/>
          </p:cNvPicPr>
          <p:nvPr/>
        </p:nvPicPr>
        <p:blipFill>
          <a:blip r:embed="rId6"/>
          <a:stretch>
            <a:fillRect/>
          </a:stretch>
        </p:blipFill>
        <p:spPr>
          <a:xfrm>
            <a:off x="8025838" y="3890543"/>
            <a:ext cx="3665682" cy="2967457"/>
          </a:xfrm>
          <a:prstGeom prst="rect">
            <a:avLst/>
          </a:prstGeom>
        </p:spPr>
      </p:pic>
    </p:spTree>
    <p:extLst>
      <p:ext uri="{BB962C8B-B14F-4D97-AF65-F5344CB8AC3E}">
        <p14:creationId xmlns:p14="http://schemas.microsoft.com/office/powerpoint/2010/main" val="115083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26CE-42B8-3B43-8217-21204A011A49}"/>
              </a:ext>
            </a:extLst>
          </p:cNvPr>
          <p:cNvSpPr>
            <a:spLocks noGrp="1"/>
          </p:cNvSpPr>
          <p:nvPr>
            <p:ph type="title"/>
          </p:nvPr>
        </p:nvSpPr>
        <p:spPr/>
        <p:txBody>
          <a:bodyPr/>
          <a:lstStyle/>
          <a:p>
            <a:r>
              <a:rPr lang="en-US" dirty="0"/>
              <a:t>Obesity rates: 1990 - 2030 (predicted)</a:t>
            </a:r>
          </a:p>
        </p:txBody>
      </p:sp>
      <p:pic>
        <p:nvPicPr>
          <p:cNvPr id="4" name="Content Placeholder 3">
            <a:extLst>
              <a:ext uri="{FF2B5EF4-FFF2-40B4-BE49-F238E27FC236}">
                <a16:creationId xmlns:a16="http://schemas.microsoft.com/office/drawing/2014/main" id="{366A4268-8134-C64F-9E91-2659D57D9182}"/>
              </a:ext>
            </a:extLst>
          </p:cNvPr>
          <p:cNvPicPr>
            <a:picLocks noGrp="1" noChangeAspect="1"/>
          </p:cNvPicPr>
          <p:nvPr>
            <p:ph idx="1"/>
          </p:nvPr>
        </p:nvPicPr>
        <p:blipFill>
          <a:blip r:embed="rId3"/>
          <a:stretch>
            <a:fillRect/>
          </a:stretch>
        </p:blipFill>
        <p:spPr>
          <a:xfrm>
            <a:off x="3983318" y="1403491"/>
            <a:ext cx="3606800" cy="508000"/>
          </a:xfrm>
          <a:prstGeom prst="rect">
            <a:avLst/>
          </a:prstGeom>
        </p:spPr>
      </p:pic>
      <p:pic>
        <p:nvPicPr>
          <p:cNvPr id="5" name="Picture 4">
            <a:extLst>
              <a:ext uri="{FF2B5EF4-FFF2-40B4-BE49-F238E27FC236}">
                <a16:creationId xmlns:a16="http://schemas.microsoft.com/office/drawing/2014/main" id="{0DCA8F2C-BCE4-CB4E-99D9-BB15E5E3F9A0}"/>
              </a:ext>
            </a:extLst>
          </p:cNvPr>
          <p:cNvPicPr>
            <a:picLocks noChangeAspect="1"/>
          </p:cNvPicPr>
          <p:nvPr/>
        </p:nvPicPr>
        <p:blipFill>
          <a:blip r:embed="rId4"/>
          <a:stretch>
            <a:fillRect/>
          </a:stretch>
        </p:blipFill>
        <p:spPr>
          <a:xfrm>
            <a:off x="6238689" y="1911491"/>
            <a:ext cx="5323746" cy="4369780"/>
          </a:xfrm>
          <a:prstGeom prst="rect">
            <a:avLst/>
          </a:prstGeom>
        </p:spPr>
      </p:pic>
      <p:pic>
        <p:nvPicPr>
          <p:cNvPr id="6" name="Picture 5">
            <a:extLst>
              <a:ext uri="{FF2B5EF4-FFF2-40B4-BE49-F238E27FC236}">
                <a16:creationId xmlns:a16="http://schemas.microsoft.com/office/drawing/2014/main" id="{EF84AA33-05D9-6946-9FA5-23030C08995A}"/>
              </a:ext>
            </a:extLst>
          </p:cNvPr>
          <p:cNvPicPr>
            <a:picLocks noChangeAspect="1"/>
          </p:cNvPicPr>
          <p:nvPr/>
        </p:nvPicPr>
        <p:blipFill>
          <a:blip r:embed="rId5"/>
          <a:stretch>
            <a:fillRect/>
          </a:stretch>
        </p:blipFill>
        <p:spPr>
          <a:xfrm>
            <a:off x="506505" y="2012809"/>
            <a:ext cx="5292263" cy="4268462"/>
          </a:xfrm>
          <a:prstGeom prst="rect">
            <a:avLst/>
          </a:prstGeom>
        </p:spPr>
      </p:pic>
    </p:spTree>
    <p:extLst>
      <p:ext uri="{BB962C8B-B14F-4D97-AF65-F5344CB8AC3E}">
        <p14:creationId xmlns:p14="http://schemas.microsoft.com/office/powerpoint/2010/main" val="2802350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5520</TotalTime>
  <Words>3956</Words>
  <Application>Microsoft Macintosh PowerPoint</Application>
  <PresentationFormat>Widescreen</PresentationFormat>
  <Paragraphs>514</Paragraphs>
  <Slides>53</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Times New Roman</vt:lpstr>
      <vt:lpstr>Office Theme</vt:lpstr>
      <vt:lpstr>The PaCO21, the pH2, and why they are what they are3,4 </vt:lpstr>
      <vt:lpstr>Team: </vt:lpstr>
      <vt:lpstr>Goals: </vt:lpstr>
      <vt:lpstr>PowerPoint Presentation</vt:lpstr>
      <vt:lpstr>Hypercapnia nosology </vt:lpstr>
      <vt:lpstr>PowerPoint Presentation</vt:lpstr>
      <vt:lpstr>PowerPoint Presentation</vt:lpstr>
      <vt:lpstr>1970s vs 2010s</vt:lpstr>
      <vt:lpstr>Obesity rates: 1990 - 2030 (predicted)</vt:lpstr>
      <vt:lpstr>PowerPoint Presentation</vt:lpstr>
      <vt:lpstr>PowerPoint Presentation</vt:lpstr>
      <vt:lpstr>PowerPoint Presentation</vt:lpstr>
      <vt:lpstr>PowerPoint Presentation</vt:lpstr>
      <vt:lpstr>PowerPoint Presentation</vt:lpstr>
      <vt:lpstr>PowerPoint Presentation</vt:lpstr>
      <vt:lpstr>Causal? Associated?</vt:lpstr>
      <vt:lpstr>Say you get the cause right.. now what?</vt:lpstr>
      <vt:lpstr>What is the opportunity? </vt:lpstr>
      <vt:lpstr>General hypotheses regarding hypercapnia</vt:lpstr>
      <vt:lpstr>Step 1: Who is the source population?</vt:lpstr>
      <vt:lpstr>PowerPoint Presentation</vt:lpstr>
      <vt:lpstr>PowerPoint Presentation</vt:lpstr>
      <vt:lpstr>PowerPoint Presentation</vt:lpstr>
      <vt:lpstr>PowerPoint Presentation</vt:lpstr>
      <vt:lpstr>Hypotheses: </vt:lpstr>
      <vt:lpstr>Data source: </vt:lpstr>
      <vt:lpstr>Data source: </vt:lpstr>
      <vt:lpstr>Data request: </vt:lpstr>
      <vt:lpstr>Data request: </vt:lpstr>
      <vt:lpstr>PowerPoint Presentation</vt:lpstr>
      <vt:lpstr>PowerPoint Presentation</vt:lpstr>
      <vt:lpstr>PowerPoint Presentation</vt:lpstr>
      <vt:lpstr>We requested patient level data from all records with an inpatient encounter and any of: </vt:lpstr>
      <vt:lpstr>PowerPoint Presentation</vt:lpstr>
      <vt:lpstr>Statistical Analysis Plan: why not Se/Sp? </vt:lpstr>
      <vt:lpstr>Statistical Analysis Plan: why ABG as ref std? </vt:lpstr>
      <vt:lpstr>Example figure</vt:lpstr>
      <vt:lpstr>Preliminary analysis (in aggregate, without data control, only addressing hypothesis 2)  </vt:lpstr>
      <vt:lpstr>Demographics – older get labels</vt:lpstr>
      <vt:lpstr>Heart Disease – more common in those labeled… and very common overall</vt:lpstr>
      <vt:lpstr>BMI – appears heavier patients are more likely to be labeled</vt:lpstr>
      <vt:lpstr>Bicarbonate (adaptation/chronicity) - similar</vt:lpstr>
      <vt:lpstr>Ventilation</vt:lpstr>
      <vt:lpstr>Strengths</vt:lpstr>
      <vt:lpstr>Anticipated challenges </vt:lpstr>
      <vt:lpstr>Anticipated challenges </vt:lpstr>
      <vt:lpstr>PowerPoint Presentation</vt:lpstr>
      <vt:lpstr>Next Steps</vt:lpstr>
      <vt:lpstr>Implications: </vt:lpstr>
      <vt:lpstr>Follow-up study</vt:lpstr>
      <vt:lpstr>How might that be done?</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PGR / RIP Fall 2021</dc:title>
  <dc:creator>BRIAN LOCKE</dc:creator>
  <cp:lastModifiedBy>BRIAN LOCKE</cp:lastModifiedBy>
  <cp:revision>13</cp:revision>
  <dcterms:created xsi:type="dcterms:W3CDTF">2021-08-13T20:43:41Z</dcterms:created>
  <dcterms:modified xsi:type="dcterms:W3CDTF">2021-09-26T02:58:24Z</dcterms:modified>
</cp:coreProperties>
</file>